
<file path=[Content_Types].xml><?xml version="1.0" encoding="utf-8"?>
<Types xmlns="http://schemas.openxmlformats.org/package/2006/content-types">
  <Default Extension="bin" ContentType="application/vnd.openxmlformats-officedocument.presentationml.printerSettings"/>
  <Default Extension="pdf" ContentType="application/pdf"/>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Default Extension="gif" ContentType="image/gif"/>
  <Override PartName="/ppt/notesSlides/notesSlide24.xml" ContentType="application/vnd.openxmlformats-officedocument.presentationml.notes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85" r:id="rId1"/>
  </p:sldMasterIdLst>
  <p:notesMasterIdLst>
    <p:notesMasterId r:id="rId34"/>
  </p:notesMasterIdLst>
  <p:handoutMasterIdLst>
    <p:handoutMasterId r:id="rId35"/>
  </p:handoutMasterIdLst>
  <p:sldIdLst>
    <p:sldId id="584" r:id="rId2"/>
    <p:sldId id="596" r:id="rId3"/>
    <p:sldId id="597" r:id="rId4"/>
    <p:sldId id="637" r:id="rId5"/>
    <p:sldId id="603" r:id="rId6"/>
    <p:sldId id="638" r:id="rId7"/>
    <p:sldId id="632" r:id="rId8"/>
    <p:sldId id="614" r:id="rId9"/>
    <p:sldId id="639" r:id="rId10"/>
    <p:sldId id="642" r:id="rId11"/>
    <p:sldId id="640" r:id="rId12"/>
    <p:sldId id="644" r:id="rId13"/>
    <p:sldId id="645" r:id="rId14"/>
    <p:sldId id="646" r:id="rId15"/>
    <p:sldId id="647" r:id="rId16"/>
    <p:sldId id="648" r:id="rId17"/>
    <p:sldId id="643" r:id="rId18"/>
    <p:sldId id="649" r:id="rId19"/>
    <p:sldId id="641" r:id="rId20"/>
    <p:sldId id="650" r:id="rId21"/>
    <p:sldId id="651" r:id="rId22"/>
    <p:sldId id="652" r:id="rId23"/>
    <p:sldId id="653" r:id="rId24"/>
    <p:sldId id="630" r:id="rId25"/>
    <p:sldId id="629" r:id="rId26"/>
    <p:sldId id="631" r:id="rId27"/>
    <p:sldId id="611" r:id="rId28"/>
    <p:sldId id="634" r:id="rId29"/>
    <p:sldId id="636" r:id="rId30"/>
    <p:sldId id="626" r:id="rId31"/>
    <p:sldId id="627" r:id="rId32"/>
    <p:sldId id="628" r:id="rId33"/>
  </p:sldIdLst>
  <p:sldSz cx="9144000" cy="6858000" type="screen4x3"/>
  <p:notesSz cx="6858000" cy="9144000"/>
  <p:custShowLst>
    <p:custShow name="Swift Apps" id="0">
      <p:sldLst/>
    </p:custShow>
  </p:custShowLst>
  <p:defaultTextStyle>
    <a:defPPr>
      <a:defRPr lang="en-GB"/>
    </a:defPPr>
    <a:lvl1pPr algn="l" defTabSz="457200" rtl="0" eaLnBrk="0" fontAlgn="base" hangingPunct="0">
      <a:lnSpc>
        <a:spcPct val="94000"/>
      </a:lnSpc>
      <a:spcBef>
        <a:spcPct val="0"/>
      </a:spcBef>
      <a:spcAft>
        <a:spcPct val="0"/>
      </a:spcAft>
      <a:buClr>
        <a:srgbClr val="000000"/>
      </a:buClr>
      <a:buSzPct val="100000"/>
      <a:buFont typeface="Arial" charset="0"/>
      <a:defRPr sz="2400" kern="1200">
        <a:solidFill>
          <a:schemeClr val="bg1"/>
        </a:solidFill>
        <a:latin typeface="Arial" charset="0"/>
        <a:ea typeface="+mn-ea"/>
        <a:cs typeface="+mn-cs"/>
      </a:defRPr>
    </a:lvl1pPr>
    <a:lvl2pPr marL="457200" algn="l" defTabSz="457200" rtl="0" eaLnBrk="0" fontAlgn="base" hangingPunct="0">
      <a:lnSpc>
        <a:spcPct val="94000"/>
      </a:lnSpc>
      <a:spcBef>
        <a:spcPct val="0"/>
      </a:spcBef>
      <a:spcAft>
        <a:spcPct val="0"/>
      </a:spcAft>
      <a:buClr>
        <a:srgbClr val="000000"/>
      </a:buClr>
      <a:buSzPct val="100000"/>
      <a:buFont typeface="Arial" charset="0"/>
      <a:defRPr sz="2400" kern="1200">
        <a:solidFill>
          <a:schemeClr val="bg1"/>
        </a:solidFill>
        <a:latin typeface="Arial" charset="0"/>
        <a:ea typeface="+mn-ea"/>
        <a:cs typeface="+mn-cs"/>
      </a:defRPr>
    </a:lvl2pPr>
    <a:lvl3pPr marL="914400" algn="l" defTabSz="457200" rtl="0" eaLnBrk="0" fontAlgn="base" hangingPunct="0">
      <a:lnSpc>
        <a:spcPct val="94000"/>
      </a:lnSpc>
      <a:spcBef>
        <a:spcPct val="0"/>
      </a:spcBef>
      <a:spcAft>
        <a:spcPct val="0"/>
      </a:spcAft>
      <a:buClr>
        <a:srgbClr val="000000"/>
      </a:buClr>
      <a:buSzPct val="100000"/>
      <a:buFont typeface="Arial" charset="0"/>
      <a:defRPr sz="2400" kern="1200">
        <a:solidFill>
          <a:schemeClr val="bg1"/>
        </a:solidFill>
        <a:latin typeface="Arial" charset="0"/>
        <a:ea typeface="+mn-ea"/>
        <a:cs typeface="+mn-cs"/>
      </a:defRPr>
    </a:lvl3pPr>
    <a:lvl4pPr marL="1371600" algn="l" defTabSz="457200" rtl="0" eaLnBrk="0" fontAlgn="base" hangingPunct="0">
      <a:lnSpc>
        <a:spcPct val="94000"/>
      </a:lnSpc>
      <a:spcBef>
        <a:spcPct val="0"/>
      </a:spcBef>
      <a:spcAft>
        <a:spcPct val="0"/>
      </a:spcAft>
      <a:buClr>
        <a:srgbClr val="000000"/>
      </a:buClr>
      <a:buSzPct val="100000"/>
      <a:buFont typeface="Arial" charset="0"/>
      <a:defRPr sz="2400" kern="1200">
        <a:solidFill>
          <a:schemeClr val="bg1"/>
        </a:solidFill>
        <a:latin typeface="Arial" charset="0"/>
        <a:ea typeface="+mn-ea"/>
        <a:cs typeface="+mn-cs"/>
      </a:defRPr>
    </a:lvl4pPr>
    <a:lvl5pPr marL="1828800" algn="l" defTabSz="457200" rtl="0" eaLnBrk="0" fontAlgn="base" hangingPunct="0">
      <a:lnSpc>
        <a:spcPct val="94000"/>
      </a:lnSpc>
      <a:spcBef>
        <a:spcPct val="0"/>
      </a:spcBef>
      <a:spcAft>
        <a:spcPct val="0"/>
      </a:spcAft>
      <a:buClr>
        <a:srgbClr val="000000"/>
      </a:buClr>
      <a:buSzPct val="100000"/>
      <a:buFont typeface="Arial" charset="0"/>
      <a:defRPr sz="2400" kern="1200">
        <a:solidFill>
          <a:schemeClr val="bg1"/>
        </a:solidFill>
        <a:latin typeface="Arial" charset="0"/>
        <a:ea typeface="+mn-ea"/>
        <a:cs typeface="+mn-cs"/>
      </a:defRPr>
    </a:lvl5pPr>
    <a:lvl6pPr marL="2286000" algn="l" defTabSz="457200" rtl="0" eaLnBrk="1" latinLnBrk="0" hangingPunct="1">
      <a:defRPr sz="2400" kern="1200">
        <a:solidFill>
          <a:schemeClr val="bg1"/>
        </a:solidFill>
        <a:latin typeface="Arial" charset="0"/>
        <a:ea typeface="+mn-ea"/>
        <a:cs typeface="+mn-cs"/>
      </a:defRPr>
    </a:lvl6pPr>
    <a:lvl7pPr marL="2743200" algn="l" defTabSz="457200" rtl="0" eaLnBrk="1" latinLnBrk="0" hangingPunct="1">
      <a:defRPr sz="2400" kern="1200">
        <a:solidFill>
          <a:schemeClr val="bg1"/>
        </a:solidFill>
        <a:latin typeface="Arial" charset="0"/>
        <a:ea typeface="+mn-ea"/>
        <a:cs typeface="+mn-cs"/>
      </a:defRPr>
    </a:lvl7pPr>
    <a:lvl8pPr marL="3200400" algn="l" defTabSz="457200" rtl="0" eaLnBrk="1" latinLnBrk="0" hangingPunct="1">
      <a:defRPr sz="2400" kern="1200">
        <a:solidFill>
          <a:schemeClr val="bg1"/>
        </a:solidFill>
        <a:latin typeface="Arial" charset="0"/>
        <a:ea typeface="+mn-ea"/>
        <a:cs typeface="+mn-cs"/>
      </a:defRPr>
    </a:lvl8pPr>
    <a:lvl9pPr marL="3657600" algn="l" defTabSz="457200" rtl="0" eaLnBrk="1" latinLnBrk="0" hangingPunct="1">
      <a:defRPr sz="24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loop="1" showNarration="1">
    <p:present/>
    <p:sldAll/>
    <p:penClr>
      <a:schemeClr val="tx1"/>
    </p:penClr>
  </p:showPr>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9760" autoAdjust="0"/>
    <p:restoredTop sz="94758" autoAdjust="0"/>
  </p:normalViewPr>
  <p:slideViewPr>
    <p:cSldViewPr>
      <p:cViewPr>
        <p:scale>
          <a:sx n="75" d="100"/>
          <a:sy n="75" d="100"/>
        </p:scale>
        <p:origin x="-928" y="-344"/>
      </p:cViewPr>
      <p:guideLst>
        <p:guide orient="horz" pos="3744"/>
        <p:guide pos="2880"/>
      </p:guideLst>
    </p:cSldViewPr>
  </p:slideViewPr>
  <p:outlineViewPr>
    <p:cViewPr varScale="1">
      <p:scale>
        <a:sx n="170" d="200"/>
        <a:sy n="170" d="200"/>
      </p:scale>
      <p:origin x="4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0FBCA83-A99B-1848-BCE2-7B646E475855}" type="datetime1">
              <a:rPr lang="en-US"/>
              <a:pPr>
                <a:defRPr/>
              </a:pPr>
              <a:t>7/16/12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E1C856E-5C0F-4544-95FB-2B1F3BBFE52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prstTxWarp prst="textNoShape">
              <a:avLst/>
            </a:prstTxWarp>
          </a:bodyPr>
          <a:lstStyle/>
          <a:p>
            <a:pPr>
              <a:defRPr/>
            </a:pPr>
            <a:endParaRPr lang="en-US"/>
          </a:p>
        </p:txBody>
      </p:sp>
      <p:sp>
        <p:nvSpPr>
          <p:cNvPr id="2050" name="Rectangle 2"/>
          <p:cNvSpPr>
            <a:spLocks noGrp="1" noChangeArrowheads="1"/>
          </p:cNvSpPr>
          <p:nvPr>
            <p:ph type="hdr"/>
          </p:nvPr>
        </p:nvSpPr>
        <p:spPr bwMode="auto">
          <a:xfrm>
            <a:off x="0" y="0"/>
            <a:ext cx="29702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ＭＳ Ｐゴシック" charset="-128"/>
                <a:cs typeface="ＭＳ Ｐゴシック" charset="-128"/>
              </a:defRPr>
            </a:lvl1pPr>
          </a:lstStyle>
          <a:p>
            <a:pPr>
              <a:defRPr/>
            </a:pPr>
            <a:endParaRPr lang="en-US"/>
          </a:p>
        </p:txBody>
      </p:sp>
      <p:sp>
        <p:nvSpPr>
          <p:cNvPr id="2051" name="Rectangle 3"/>
          <p:cNvSpPr>
            <a:spLocks noGrp="1" noChangeArrowheads="1"/>
          </p:cNvSpPr>
          <p:nvPr>
            <p:ph type="dt"/>
          </p:nvPr>
        </p:nvSpPr>
        <p:spPr bwMode="auto">
          <a:xfrm>
            <a:off x="3886200" y="0"/>
            <a:ext cx="29702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ＭＳ Ｐゴシック" charset="-128"/>
                <a:cs typeface="ＭＳ Ｐゴシック" charset="-128"/>
              </a:defRPr>
            </a:lvl1pPr>
          </a:lstStyle>
          <a:p>
            <a:pPr>
              <a:defRPr/>
            </a:pPr>
            <a:endParaRPr lang="en-US"/>
          </a:p>
        </p:txBody>
      </p:sp>
      <p:sp>
        <p:nvSpPr>
          <p:cNvPr id="27653" name="Rectangle 4"/>
          <p:cNvSpPr>
            <a:spLocks noGrp="1" noRot="1" noChangeAspect="1" noChangeArrowheads="1"/>
          </p:cNvSpPr>
          <p:nvPr>
            <p:ph type="sldImg"/>
          </p:nvPr>
        </p:nvSpPr>
        <p:spPr bwMode="auto">
          <a:xfrm>
            <a:off x="1143000" y="685800"/>
            <a:ext cx="4570413" cy="3427413"/>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914400" y="4343400"/>
            <a:ext cx="50276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2054" name="Rectangle 6"/>
          <p:cNvSpPr>
            <a:spLocks noGrp="1" noChangeArrowheads="1"/>
          </p:cNvSpPr>
          <p:nvPr>
            <p:ph type="ftr"/>
          </p:nvPr>
        </p:nvSpPr>
        <p:spPr bwMode="auto">
          <a:xfrm>
            <a:off x="0" y="8686800"/>
            <a:ext cx="29702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ＭＳ Ｐゴシック" charset="-128"/>
                <a:cs typeface="ＭＳ Ｐゴシック" charset="-128"/>
              </a:defRPr>
            </a:lvl1pPr>
          </a:lstStyle>
          <a:p>
            <a:pPr>
              <a:defRPr/>
            </a:pPr>
            <a:endParaRPr lang="en-US"/>
          </a:p>
        </p:txBody>
      </p:sp>
      <p:sp>
        <p:nvSpPr>
          <p:cNvPr id="2055" name="Rectangle 7"/>
          <p:cNvSpPr>
            <a:spLocks noGrp="1" noChangeArrowheads="1"/>
          </p:cNvSpPr>
          <p:nvPr>
            <p:ph type="sldNum"/>
          </p:nvPr>
        </p:nvSpPr>
        <p:spPr bwMode="auto">
          <a:xfrm>
            <a:off x="3886200" y="8686800"/>
            <a:ext cx="29702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ＭＳ Ｐゴシック" charset="-128"/>
                <a:cs typeface="ＭＳ Ｐゴシック" charset="-128"/>
              </a:defRPr>
            </a:lvl1pPr>
          </a:lstStyle>
          <a:p>
            <a:pPr>
              <a:defRPr/>
            </a:pPr>
            <a:fld id="{EA0EE7B9-82A4-1041-94B4-62939B56D59A}" type="slidenum">
              <a:rPr lang="en-GB"/>
              <a:pPr>
                <a:defRPr/>
              </a:pPr>
              <a:t>‹#›</a:t>
            </a:fld>
            <a:endParaRPr lang="en-GB"/>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ＭＳ Ｐゴシック" charset="-128"/>
      </a:defRPr>
    </a:lvl1pPr>
    <a:lvl2pPr marL="37931725" indent="-37474525"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p:spPr>
        <p:txBody>
          <a:bodyPr/>
          <a:lstStyle/>
          <a:p>
            <a:fld id="{F3A4E052-3E51-614C-B379-6460C9C53738}" type="slidenum">
              <a:rPr lang="en-GB"/>
              <a:pPr/>
              <a:t>1</a:t>
            </a:fld>
            <a:endParaRPr lang="en-GB"/>
          </a:p>
        </p:txBody>
      </p:sp>
      <p:sp>
        <p:nvSpPr>
          <p:cNvPr id="29699" name="Text Box 1025"/>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29700" name="Text Box 1026"/>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B5494-1FAF-1B41-8C29-358EC2042D97}" type="slidenum">
              <a:rPr lang="en-US"/>
              <a:pPr/>
              <a:t>12</a:t>
            </a:fld>
            <a:endParaRPr lang="en-US"/>
          </a:p>
        </p:txBody>
      </p:sp>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a:xfrm>
            <a:off x="914400" y="4267200"/>
            <a:ext cx="5027613" cy="4113213"/>
          </a:xfrm>
          <a:ln>
            <a:solidFill>
              <a:schemeClr val="tx1"/>
            </a:solidFill>
          </a:ln>
        </p:spPr>
        <p:txBody>
          <a:bodyPr/>
          <a:lstStyle/>
          <a:p>
            <a:endParaRPr lang="en-US"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B5494-1FAF-1B41-8C29-358EC2042D97}" type="slidenum">
              <a:rPr lang="en-US"/>
              <a:pPr/>
              <a:t>13</a:t>
            </a:fld>
            <a:endParaRPr lang="en-US"/>
          </a:p>
        </p:txBody>
      </p:sp>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a:xfrm>
            <a:off x="914400" y="4267200"/>
            <a:ext cx="5027613" cy="4113213"/>
          </a:xfrm>
          <a:ln>
            <a:solidFill>
              <a:schemeClr val="tx1"/>
            </a:solidFill>
          </a:ln>
        </p:spPr>
        <p:txBody>
          <a:bodyPr/>
          <a:lstStyle/>
          <a:p>
            <a:endParaRPr lang="en-US"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B5494-1FAF-1B41-8C29-358EC2042D97}" type="slidenum">
              <a:rPr lang="en-US"/>
              <a:pPr/>
              <a:t>14</a:t>
            </a:fld>
            <a:endParaRPr lang="en-US"/>
          </a:p>
        </p:txBody>
      </p:sp>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a:xfrm>
            <a:off x="914400" y="4267200"/>
            <a:ext cx="5027613" cy="4113213"/>
          </a:xfrm>
          <a:ln>
            <a:solidFill>
              <a:schemeClr val="tx1"/>
            </a:solidFill>
          </a:ln>
        </p:spPr>
        <p:txBody>
          <a:bodyPr/>
          <a:lstStyle/>
          <a:p>
            <a:endParaRPr lang="en-US"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B5494-1FAF-1B41-8C29-358EC2042D97}" type="slidenum">
              <a:rPr lang="en-US"/>
              <a:pPr/>
              <a:t>15</a:t>
            </a:fld>
            <a:endParaRPr lang="en-US"/>
          </a:p>
        </p:txBody>
      </p:sp>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a:xfrm>
            <a:off x="914400" y="4267200"/>
            <a:ext cx="5027613" cy="4113213"/>
          </a:xfrm>
          <a:ln>
            <a:solidFill>
              <a:schemeClr val="tx1"/>
            </a:solidFill>
          </a:ln>
        </p:spPr>
        <p:txBody>
          <a:bodyPr/>
          <a:lstStyle/>
          <a:p>
            <a:endParaRPr lang="en-US"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B5494-1FAF-1B41-8C29-358EC2042D97}" type="slidenum">
              <a:rPr lang="en-US"/>
              <a:pPr/>
              <a:t>16</a:t>
            </a:fld>
            <a:endParaRPr lang="en-US"/>
          </a:p>
        </p:txBody>
      </p:sp>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a:xfrm>
            <a:off x="914400" y="4267200"/>
            <a:ext cx="5027613" cy="4113213"/>
          </a:xfrm>
          <a:ln>
            <a:solidFill>
              <a:schemeClr val="tx1"/>
            </a:solidFill>
          </a:ln>
        </p:spPr>
        <p:txBody>
          <a:bodyPr/>
          <a:lstStyle/>
          <a:p>
            <a:endParaRPr lang="en-US" sz="10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B5494-1FAF-1B41-8C29-358EC2042D97}" type="slidenum">
              <a:rPr lang="en-US"/>
              <a:pPr/>
              <a:t>17</a:t>
            </a:fld>
            <a:endParaRPr lang="en-US"/>
          </a:p>
        </p:txBody>
      </p:sp>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a:xfrm>
            <a:off x="914400" y="4267200"/>
            <a:ext cx="5027613" cy="4113213"/>
          </a:xfrm>
          <a:ln>
            <a:solidFill>
              <a:schemeClr val="tx1"/>
            </a:solidFill>
          </a:ln>
        </p:spPr>
        <p:txBody>
          <a:bodyPr/>
          <a:lstStyle/>
          <a:p>
            <a:endParaRPr lang="en-US" sz="10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B5494-1FAF-1B41-8C29-358EC2042D97}" type="slidenum">
              <a:rPr lang="en-US"/>
              <a:pPr/>
              <a:t>18</a:t>
            </a:fld>
            <a:endParaRPr lang="en-US"/>
          </a:p>
        </p:txBody>
      </p:sp>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a:xfrm>
            <a:off x="914400" y="4267200"/>
            <a:ext cx="5027613" cy="4113213"/>
          </a:xfrm>
          <a:ln>
            <a:solidFill>
              <a:schemeClr val="tx1"/>
            </a:solidFill>
          </a:ln>
        </p:spPr>
        <p:txBody>
          <a:bodyPr/>
          <a:lstStyle/>
          <a:p>
            <a:endParaRPr lang="en-US" sz="1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B5494-1FAF-1B41-8C29-358EC2042D97}" type="slidenum">
              <a:rPr lang="en-US"/>
              <a:pPr/>
              <a:t>19</a:t>
            </a:fld>
            <a:endParaRPr lang="en-US"/>
          </a:p>
        </p:txBody>
      </p:sp>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a:xfrm>
            <a:off x="914400" y="4267200"/>
            <a:ext cx="5027613" cy="4113213"/>
          </a:xfrm>
          <a:ln>
            <a:solidFill>
              <a:schemeClr val="tx1"/>
            </a:solidFill>
          </a:ln>
        </p:spPr>
        <p:txBody>
          <a:bodyPr/>
          <a:lstStyle/>
          <a:p>
            <a:r>
              <a:rPr lang="en-US" sz="1000" dirty="0" smtClean="0"/>
              <a:t>This screen shot shows 20 – in the associated</a:t>
            </a:r>
            <a:r>
              <a:rPr lang="en-US" sz="1000" baseline="0" dirty="0" smtClean="0"/>
              <a:t> movie we only added 7 for a total of 12.</a:t>
            </a:r>
            <a:endParaRPr lang="en-US" sz="10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B5494-1FAF-1B41-8C29-358EC2042D97}" type="slidenum">
              <a:rPr lang="en-US"/>
              <a:pPr/>
              <a:t>20</a:t>
            </a:fld>
            <a:endParaRPr lang="en-US"/>
          </a:p>
        </p:txBody>
      </p:sp>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a:xfrm>
            <a:off x="914400" y="4267200"/>
            <a:ext cx="5027613" cy="4113213"/>
          </a:xfrm>
          <a:ln>
            <a:solidFill>
              <a:schemeClr val="tx1"/>
            </a:solidFill>
          </a:ln>
        </p:spPr>
        <p:txBody>
          <a:bodyPr/>
          <a:lstStyle/>
          <a:p>
            <a:endParaRPr lang="en-US" sz="10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B5494-1FAF-1B41-8C29-358EC2042D97}" type="slidenum">
              <a:rPr lang="en-US"/>
              <a:pPr/>
              <a:t>21</a:t>
            </a:fld>
            <a:endParaRPr lang="en-US"/>
          </a:p>
        </p:txBody>
      </p:sp>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a:xfrm>
            <a:off x="914400" y="4267200"/>
            <a:ext cx="5027613" cy="4113213"/>
          </a:xfrm>
          <a:ln>
            <a:solidFill>
              <a:schemeClr val="tx1"/>
            </a:solidFill>
          </a:ln>
        </p:spPr>
        <p:txBody>
          <a:bodyPr/>
          <a:lstStyle/>
          <a:p>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D420D-EB5D-114E-A5FF-7C9631FE1594}" type="slidenum">
              <a:rPr lang="en-US"/>
              <a:pPr/>
              <a:t>2</a:t>
            </a:fld>
            <a:endParaRPr lang="en-US"/>
          </a:p>
        </p:txBody>
      </p:sp>
      <p:sp>
        <p:nvSpPr>
          <p:cNvPr id="1615874" name="Rectangle 2"/>
          <p:cNvSpPr>
            <a:spLocks noGrp="1" noRot="1" noChangeAspect="1" noChangeArrowheads="1" noTextEdit="1"/>
          </p:cNvSpPr>
          <p:nvPr>
            <p:ph type="sldImg"/>
          </p:nvPr>
        </p:nvSpPr>
        <p:spPr>
          <a:ln/>
        </p:spPr>
      </p:sp>
      <p:sp>
        <p:nvSpPr>
          <p:cNvPr id="161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B5494-1FAF-1B41-8C29-358EC2042D97}" type="slidenum">
              <a:rPr lang="en-US"/>
              <a:pPr/>
              <a:t>22</a:t>
            </a:fld>
            <a:endParaRPr lang="en-US"/>
          </a:p>
        </p:txBody>
      </p:sp>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a:xfrm>
            <a:off x="914400" y="4267200"/>
            <a:ext cx="5027613" cy="4113213"/>
          </a:xfrm>
          <a:ln>
            <a:solidFill>
              <a:schemeClr val="tx1"/>
            </a:solidFill>
          </a:ln>
        </p:spPr>
        <p:txBody>
          <a:bodyPr/>
          <a:lstStyle/>
          <a:p>
            <a:endParaRPr lang="en-US" sz="10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B5494-1FAF-1B41-8C29-358EC2042D97}" type="slidenum">
              <a:rPr lang="en-US"/>
              <a:pPr/>
              <a:t>23</a:t>
            </a:fld>
            <a:endParaRPr lang="en-US"/>
          </a:p>
        </p:txBody>
      </p:sp>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a:xfrm>
            <a:off x="914400" y="4267200"/>
            <a:ext cx="5027613" cy="4113213"/>
          </a:xfrm>
          <a:ln>
            <a:solidFill>
              <a:schemeClr val="tx1"/>
            </a:solidFill>
          </a:ln>
        </p:spPr>
        <p:txBody>
          <a:bodyPr/>
          <a:lstStyle/>
          <a:p>
            <a:endParaRPr lang="en-US" sz="10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B5494-1FAF-1B41-8C29-358EC2042D97}" type="slidenum">
              <a:rPr lang="en-US"/>
              <a:pPr/>
              <a:t>24</a:t>
            </a:fld>
            <a:endParaRPr lang="en-US"/>
          </a:p>
        </p:txBody>
      </p:sp>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a:xfrm>
            <a:off x="914400" y="4267200"/>
            <a:ext cx="5027613" cy="4113213"/>
          </a:xfrm>
          <a:ln>
            <a:solidFill>
              <a:schemeClr val="tx1"/>
            </a:solidFill>
          </a:ln>
        </p:spPr>
        <p:txBody>
          <a:bodyPr/>
          <a:lstStyle/>
          <a:p>
            <a:endParaRPr lang="en-US" sz="10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B5494-1FAF-1B41-8C29-358EC2042D97}" type="slidenum">
              <a:rPr lang="en-US"/>
              <a:pPr/>
              <a:t>25</a:t>
            </a:fld>
            <a:endParaRPr lang="en-US"/>
          </a:p>
        </p:txBody>
      </p:sp>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a:xfrm>
            <a:off x="914400" y="4267200"/>
            <a:ext cx="5027613" cy="4113213"/>
          </a:xfrm>
          <a:ln>
            <a:solidFill>
              <a:schemeClr val="tx1"/>
            </a:solidFill>
          </a:ln>
        </p:spPr>
        <p:txBody>
          <a:bodyPr/>
          <a:lstStyle/>
          <a:p>
            <a:r>
              <a:rPr lang="en-US" sz="1000" dirty="0" smtClean="0"/>
              <a:t>This script shows a portion of the fMRI study post-processing script (from Dartmouth </a:t>
            </a:r>
            <a:r>
              <a:rPr lang="en-US" sz="1000" dirty="0" err="1" smtClean="0"/>
              <a:t>fMRIDC</a:t>
            </a:r>
            <a:r>
              <a:rPr lang="en-US" sz="1000" dirty="0" smtClean="0"/>
              <a:t>) called AIRSN – which performs </a:t>
            </a:r>
            <a:r>
              <a:rPr lang="en-US" sz="1000" i="1" dirty="0" smtClean="0"/>
              <a:t>spatial normalization</a:t>
            </a:r>
            <a:r>
              <a:rPr lang="en-US" sz="1000" dirty="0" smtClean="0"/>
              <a:t> for pre-processing raw fMRI data prior to analysis.</a:t>
            </a:r>
          </a:p>
          <a:p>
            <a:r>
              <a:rPr lang="en-US" sz="1000" dirty="0" smtClean="0"/>
              <a:t>AIRSN normalizes sets of time series of 3D volumes to a standardized coordinate system and applies motion correction and Gaussian smoothing.</a:t>
            </a:r>
          </a:p>
          <a:p>
            <a:r>
              <a:rPr lang="en-US" sz="1000" dirty="0" smtClean="0"/>
              <a:t>This is in the functional portion of a study; Anatomic data feeds into it from a prior script stage.</a:t>
            </a:r>
          </a:p>
          <a:p>
            <a:r>
              <a:rPr lang="en-US" sz="1000" dirty="0" smtClean="0"/>
              <a:t>AIRSN uses, primarily, a suite of command line apps called AIR, "automated image registration".  </a:t>
            </a:r>
          </a:p>
          <a:p>
            <a:r>
              <a:rPr lang="en-US" sz="1000" dirty="0" smtClean="0"/>
              <a:t>This example shows how you can take a library of command line tools, wrap them as Swift functions, and express a nice concise data flow using function chaining. This replaced a much more complex shell script that obscured the actual logic and data flow.</a:t>
            </a:r>
          </a:p>
          <a:p>
            <a:r>
              <a:rPr lang="en-US" sz="1000" dirty="0" smtClean="0"/>
              <a:t>The script was developed early on in Swift’s development history as a test case workflow composition and Swift expressiveness.</a:t>
            </a:r>
          </a:p>
          <a:p>
            <a:r>
              <a:rPr lang="en-US" sz="1000" dirty="0" smtClean="0"/>
              <a:t>Several of the high-level functions, such as </a:t>
            </a:r>
            <a:r>
              <a:rPr lang="en-US" sz="1000" dirty="0" err="1" smtClean="0"/>
              <a:t>reorientRun</a:t>
            </a:r>
            <a:r>
              <a:rPr lang="en-US" sz="1000" dirty="0" smtClean="0"/>
              <a:t>(),  operate on an array of objects (files in this case) via a </a:t>
            </a:r>
            <a:r>
              <a:rPr lang="en-US" sz="1000" dirty="0" err="1" smtClean="0"/>
              <a:t>foreach</a:t>
            </a:r>
            <a:r>
              <a:rPr lang="en-US" sz="1000" dirty="0" smtClean="0"/>
              <a:t>() loop inside those functions. (as shown in the blue insert box at the upper right).</a:t>
            </a:r>
          </a:p>
          <a:p>
            <a:r>
              <a:rPr lang="en-US" sz="1000" dirty="0" smtClean="0"/>
              <a:t>Note that while you don’t see any declarations here to do things in parallel, this script does indeed generate a lot of parallel activity (as shown in the next slide).</a:t>
            </a:r>
          </a:p>
          <a:p>
            <a:r>
              <a:rPr lang="en-US" sz="1000" dirty="0" smtClean="0"/>
              <a:t>This example shows how we can arbitrarily nest Swift procedures. At the “leaves” of a nested procedure call graph are “atomic procedures” – the actual executable programs of a user’s application domain.  Then swift procedures nest calls to these atomics or to other “compound” procedures. Note that atomic procedures (app() invocations) are typically executed at worker nodes, while composite procedures are handled within Swift’s Karajan workflow engine.</a:t>
            </a:r>
          </a:p>
          <a:p>
            <a:endParaRPr lang="en-US" sz="10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B5494-1FAF-1B41-8C29-358EC2042D97}" type="slidenum">
              <a:rPr lang="en-US"/>
              <a:pPr/>
              <a:t>26</a:t>
            </a:fld>
            <a:endParaRPr lang="en-US"/>
          </a:p>
        </p:txBody>
      </p:sp>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a:xfrm>
            <a:off x="914400" y="4267200"/>
            <a:ext cx="5027613" cy="4113213"/>
          </a:xfrm>
          <a:ln>
            <a:solidFill>
              <a:schemeClr val="tx1"/>
            </a:solidFill>
          </a:ln>
        </p:spPr>
        <p:txBody>
          <a:bodyPr/>
          <a:lstStyle/>
          <a:p>
            <a:r>
              <a:rPr lang="en-US" sz="1000" dirty="0" smtClean="0"/>
              <a:t>This script shows a portion of the fMRI study post-processing script (from Dartmouth </a:t>
            </a:r>
            <a:r>
              <a:rPr lang="en-US" sz="1000" dirty="0" err="1" smtClean="0"/>
              <a:t>fMRIDC</a:t>
            </a:r>
            <a:r>
              <a:rPr lang="en-US" sz="1000" dirty="0" smtClean="0"/>
              <a:t>) called AIRSN – which performs </a:t>
            </a:r>
            <a:r>
              <a:rPr lang="en-US" sz="1000" i="1" dirty="0" smtClean="0"/>
              <a:t>spatial normalization</a:t>
            </a:r>
            <a:r>
              <a:rPr lang="en-US" sz="1000" dirty="0" smtClean="0"/>
              <a:t> for pre-processing raw fMRI data prior to analysis.</a:t>
            </a:r>
          </a:p>
          <a:p>
            <a:r>
              <a:rPr lang="en-US" sz="1000" dirty="0" smtClean="0"/>
              <a:t>AIRSN normalizes sets of time series of 3D volumes to a standardized coordinate system and applies motion correction and Gaussian smoothing.</a:t>
            </a:r>
          </a:p>
          <a:p>
            <a:r>
              <a:rPr lang="en-US" sz="1000" dirty="0" smtClean="0"/>
              <a:t>This is in the functional portion of a study; Anatomic data feeds into it from a prior script stage.</a:t>
            </a:r>
          </a:p>
          <a:p>
            <a:r>
              <a:rPr lang="en-US" sz="1000" dirty="0" smtClean="0"/>
              <a:t>AIRSN uses, primarily, a suite of command line apps called AIR, "automated image registration".  </a:t>
            </a:r>
          </a:p>
          <a:p>
            <a:r>
              <a:rPr lang="en-US" sz="1000" dirty="0" smtClean="0"/>
              <a:t>This example shows how you can take a library of command line tools, wrap them as Swift functions, and express a nice concise data flow using function chaining. This replaced a much more complex shell script that obscured the actual logic and data flow.</a:t>
            </a:r>
          </a:p>
          <a:p>
            <a:r>
              <a:rPr lang="en-US" sz="1000" dirty="0" smtClean="0"/>
              <a:t>The script was developed early on in Swift’s development history as a test case workflow composition and Swift expressiveness.</a:t>
            </a:r>
          </a:p>
          <a:p>
            <a:r>
              <a:rPr lang="en-US" sz="1000" dirty="0" smtClean="0"/>
              <a:t>Several of the high-level functions, such as </a:t>
            </a:r>
            <a:r>
              <a:rPr lang="en-US" sz="1000" dirty="0" err="1" smtClean="0"/>
              <a:t>reorientRun</a:t>
            </a:r>
            <a:r>
              <a:rPr lang="en-US" sz="1000" dirty="0" smtClean="0"/>
              <a:t>(),  operate on an array of objects (files in this case) via a </a:t>
            </a:r>
            <a:r>
              <a:rPr lang="en-US" sz="1000" dirty="0" err="1" smtClean="0"/>
              <a:t>foreach</a:t>
            </a:r>
            <a:r>
              <a:rPr lang="en-US" sz="1000" dirty="0" smtClean="0"/>
              <a:t>() loop inside those functions. (as shown in the blue insert box at the upper right).</a:t>
            </a:r>
          </a:p>
          <a:p>
            <a:r>
              <a:rPr lang="en-US" sz="1000" dirty="0" smtClean="0"/>
              <a:t>Note that while you don’t see any declarations here to do things in parallel, this script does indeed generate a lot of parallel activity (as shown in the next slide).</a:t>
            </a:r>
          </a:p>
          <a:p>
            <a:r>
              <a:rPr lang="en-US" sz="1000" dirty="0" smtClean="0"/>
              <a:t>This example shows how we can arbitrarily nest Swift procedures. At the “leaves” of a nested procedure call graph are “atomic procedures” – the actual executable programs of a user’s application domain.  Then swift procedures nest calls to these atomics or to other “compound” procedures. Note that atomic procedures (app() invocations) are typically executed at worker nodes, while composite procedures are handled within Swift’s Karajan workflow engine.</a:t>
            </a:r>
          </a:p>
          <a:p>
            <a:endParaRPr lang="en-US" sz="10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p:spPr>
        <p:txBody>
          <a:bodyPr/>
          <a:lstStyle/>
          <a:p>
            <a:fld id="{02F73D01-4E00-8C4C-99A1-5BD41E296B37}" type="slidenum">
              <a:rPr lang="en-GB"/>
              <a:pPr/>
              <a:t>27</a:t>
            </a:fld>
            <a:endParaRPr lang="en-GB"/>
          </a:p>
        </p:txBody>
      </p:sp>
      <p:sp>
        <p:nvSpPr>
          <p:cNvPr id="62467" name="Text Box 1026"/>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prstTxWarp prst="textNoShape">
              <a:avLst/>
            </a:prstTxWarp>
          </a:bodyPr>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8F1EA76-17AA-AA45-B124-D0AEF86FDF7C}" type="slidenum">
              <a:rPr lang="en-GB" sz="1200">
                <a:solidFill>
                  <a:srgbClr val="000000"/>
                </a:solidFill>
                <a:ea typeface="ＭＳ Ｐゴシック" charset="-128"/>
                <a:cs typeface="ＭＳ Ｐゴシック" charset="-128"/>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27</a:t>
            </a:fld>
            <a:endParaRPr lang="en-GB" sz="1200">
              <a:solidFill>
                <a:srgbClr val="000000"/>
              </a:solidFill>
              <a:ea typeface="ＭＳ Ｐゴシック" charset="-128"/>
              <a:cs typeface="ＭＳ Ｐゴシック" charset="-128"/>
            </a:endParaRPr>
          </a:p>
        </p:txBody>
      </p:sp>
      <p:sp>
        <p:nvSpPr>
          <p:cNvPr id="62468" name="Text Box 1027"/>
          <p:cNvSpPr txBox="1">
            <a:spLocks noChangeArrowheads="1"/>
          </p:cNvSpPr>
          <p:nvPr/>
        </p:nvSpPr>
        <p:spPr bwMode="auto">
          <a:xfrm>
            <a:off x="0" y="8686800"/>
            <a:ext cx="2971800" cy="457200"/>
          </a:xfrm>
          <a:prstGeom prst="rect">
            <a:avLst/>
          </a:prstGeom>
          <a:noFill/>
          <a:ln w="9525">
            <a:noFill/>
            <a:round/>
            <a:headEnd/>
            <a:tailEnd/>
          </a:ln>
        </p:spPr>
        <p:txBody>
          <a:bodyPr lIns="90000" tIns="46800" rIns="90000" bIns="46800" anchor="b">
            <a:prstTxWarp prst="textNoShape">
              <a:avLst/>
            </a:prstTxWarp>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a:solidFill>
                <a:srgbClr val="000000"/>
              </a:solidFill>
              <a:ea typeface="ＭＳ Ｐゴシック" charset="-128"/>
              <a:cs typeface="ＭＳ Ｐゴシック" charset="-128"/>
            </a:endParaRPr>
          </a:p>
        </p:txBody>
      </p:sp>
      <p:sp>
        <p:nvSpPr>
          <p:cNvPr id="62469" name="Text Box 1028"/>
          <p:cNvSpPr txBox="1">
            <a:spLocks noChangeArrowheads="1"/>
          </p:cNvSpPr>
          <p:nvPr/>
        </p:nvSpPr>
        <p:spPr bwMode="auto">
          <a:xfrm>
            <a:off x="0" y="0"/>
            <a:ext cx="2971800" cy="457200"/>
          </a:xfrm>
          <a:prstGeom prst="rect">
            <a:avLst/>
          </a:prstGeom>
          <a:noFill/>
          <a:ln w="9525">
            <a:noFill/>
            <a:round/>
            <a:headEnd/>
            <a:tailEnd/>
          </a:ln>
        </p:spPr>
        <p:txBody>
          <a:bodyPr lIns="90000" tIns="46800" rIns="90000" bIns="46800">
            <a:prstTxWarp prst="textNoShape">
              <a:avLst/>
            </a:prstTxWarp>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a:solidFill>
                <a:srgbClr val="000000"/>
              </a:solidFill>
              <a:ea typeface="ＭＳ Ｐゴシック" charset="-128"/>
              <a:cs typeface="ＭＳ Ｐゴシック" charset="-128"/>
            </a:endParaRPr>
          </a:p>
        </p:txBody>
      </p:sp>
      <p:sp>
        <p:nvSpPr>
          <p:cNvPr id="62470" name="Text Box 1029"/>
          <p:cNvSpPr txBox="1">
            <a:spLocks noChangeArrowheads="1"/>
          </p:cNvSpPr>
          <p:nvPr/>
        </p:nvSpPr>
        <p:spPr bwMode="auto">
          <a:xfrm>
            <a:off x="3886200" y="0"/>
            <a:ext cx="2971800" cy="457200"/>
          </a:xfrm>
          <a:prstGeom prst="rect">
            <a:avLst/>
          </a:prstGeom>
          <a:noFill/>
          <a:ln w="9525">
            <a:noFill/>
            <a:round/>
            <a:headEnd/>
            <a:tailEnd/>
          </a:ln>
        </p:spPr>
        <p:txBody>
          <a:bodyPr lIns="90000" tIns="46800" rIns="90000" bIns="46800">
            <a:prstTxWarp prst="textNoShape">
              <a:avLst/>
            </a:prstTxWarp>
          </a:bodyPr>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a:solidFill>
                <a:srgbClr val="000000"/>
              </a:solidFill>
              <a:ea typeface="ＭＳ Ｐゴシック" charset="-128"/>
              <a:cs typeface="ＭＳ Ｐゴシック" charset="-128"/>
            </a:endParaRPr>
          </a:p>
        </p:txBody>
      </p:sp>
      <p:sp>
        <p:nvSpPr>
          <p:cNvPr id="62472" name="Text Box 1031"/>
          <p:cNvSpPr>
            <a:spLocks noGrp="1" noChangeArrowheads="1"/>
          </p:cNvSpPr>
          <p:nvPr>
            <p:ph type="body"/>
          </p:nvPr>
        </p:nvSpPr>
        <p:spPr>
          <a:xfrm>
            <a:off x="914400" y="4343400"/>
            <a:ext cx="5029200" cy="4114800"/>
          </a:xfrm>
          <a:solidFill>
            <a:srgbClr val="FFFFFF"/>
          </a:solidFill>
          <a:ln w="9360">
            <a:solidFill>
              <a:srgbClr val="000000"/>
            </a:solidFill>
            <a:miter lim="800000"/>
          </a:ln>
        </p:spPr>
        <p:txBody>
          <a:bodyPr lIns="86400" tIns="43200" rIns="86400" bIns="43200"/>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Times New Roman"/>
                <a:cs typeface="Times New Roman"/>
              </a:rPr>
              <a:t>This slide shows how Swift programs are executed.</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Times New Roman"/>
                <a:cs typeface="Times New Roman"/>
              </a:rPr>
              <a:t>The “swift” command itself (in blue, at center) is a Java application. It takes as input:</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Times New Roman"/>
                <a:cs typeface="Times New Roman"/>
              </a:rPr>
              <a:t>-- the .swift script to run</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Times New Roman"/>
                <a:cs typeface="Times New Roman"/>
              </a:rPr>
              <a:t>---  a “site list” file that specifies the attributes of the execution “sites” on which Swift should execute any application programs invoked by the script</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Times New Roman"/>
                <a:cs typeface="Times New Roman"/>
              </a:rPr>
              <a:t>--- an “application list” that specifies where those applications are installed on each site</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Times New Roman"/>
                <a:cs typeface="Times New Roman"/>
              </a:rPr>
              <a:t>The swift command sends job execution requests to parallel resources.</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Times New Roman"/>
                <a:cs typeface="Times New Roman"/>
              </a:rPr>
              <a:t>It uses a set of drivers (called “providers”) to handle diverse remote resources, including schedulers (PBS, SGE, Condor, Cobalt) and distributed methods (Globus, SSH). It supports X.509 certificates for </a:t>
            </a:r>
            <a:r>
              <a:rPr lang="en-US" dirty="0" err="1" smtClean="0">
                <a:latin typeface="Times New Roman"/>
                <a:cs typeface="Times New Roman"/>
              </a:rPr>
              <a:t>authrntication</a:t>
            </a:r>
            <a:r>
              <a:rPr lang="en-US" dirty="0" smtClean="0">
                <a:latin typeface="Times New Roman"/>
                <a:cs typeface="Times New Roman"/>
              </a:rPr>
              <a:t>.</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Times New Roman"/>
                <a:cs typeface="Times New Roman"/>
              </a:rPr>
              <a:t>It also has providers to perform data staging to and from applications (including </a:t>
            </a:r>
            <a:r>
              <a:rPr lang="en-US" dirty="0" err="1" smtClean="0">
                <a:latin typeface="Times New Roman"/>
                <a:cs typeface="Times New Roman"/>
              </a:rPr>
              <a:t>GridFTP</a:t>
            </a:r>
            <a:r>
              <a:rPr lang="en-US" dirty="0" smtClean="0">
                <a:latin typeface="Times New Roman"/>
                <a:cs typeface="Times New Roman"/>
              </a:rPr>
              <a:t>, </a:t>
            </a:r>
            <a:r>
              <a:rPr lang="en-US" dirty="0" err="1" smtClean="0">
                <a:latin typeface="Times New Roman"/>
                <a:cs typeface="Times New Roman"/>
              </a:rPr>
              <a:t>scp</a:t>
            </a:r>
            <a:r>
              <a:rPr lang="en-US" dirty="0" smtClean="0">
                <a:latin typeface="Times New Roman"/>
                <a:cs typeface="Times New Roman"/>
              </a:rPr>
              <a:t>, ftp, http, </a:t>
            </a:r>
            <a:r>
              <a:rPr lang="en-US" dirty="0" err="1" smtClean="0">
                <a:latin typeface="Times New Roman"/>
                <a:cs typeface="Times New Roman"/>
              </a:rPr>
              <a:t>WebDAV</a:t>
            </a:r>
            <a:r>
              <a:rPr lang="en-US" dirty="0" smtClean="0">
                <a:latin typeface="Times New Roman"/>
                <a:cs typeface="Times New Roman"/>
              </a:rPr>
              <a:t>, and its own protocol)</a:t>
            </a:r>
          </a:p>
        </p:txBody>
      </p:sp>
      <p:sp>
        <p:nvSpPr>
          <p:cNvPr id="9" name="Slide Image Placeholder 8"/>
          <p:cNvSpPr>
            <a:spLocks noGrp="1" noRot="1" noChangeAspect="1"/>
          </p:cNvSpPr>
          <p:nvPr>
            <p:ph type="sldImg"/>
          </p:nvPr>
        </p:nvSpPr>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dirty="0" smtClean="0">
                <a:solidFill>
                  <a:schemeClr val="tx1"/>
                </a:solidFill>
                <a:latin typeface="+mn-lt"/>
                <a:ea typeface="+mn-ea"/>
                <a:cs typeface="+mn-cs"/>
              </a:rPr>
              <a:t>APP A:  Simulation of super-cooled glassy materials</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endParaRPr lang="en-US" sz="1200" kern="1200" dirty="0" smtClean="0">
              <a:solidFill>
                <a:schemeClr val="tx1"/>
              </a:solidFill>
              <a:latin typeface="+mn-lt"/>
              <a:ea typeface="+mn-ea"/>
              <a:cs typeface="+mn-cs"/>
            </a:endParaRP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endParaRPr lang="en-US" sz="1200" kern="1200" dirty="0" smtClean="0">
              <a:solidFill>
                <a:schemeClr val="tx1"/>
              </a:solidFill>
              <a:latin typeface="+mn-lt"/>
              <a:ea typeface="+mn-ea"/>
              <a:cs typeface="+mn-cs"/>
            </a:endParaRPr>
          </a:p>
          <a:p>
            <a:r>
              <a:rPr lang="en-US" sz="1200" dirty="0" smtClean="0">
                <a:solidFill>
                  <a:srgbClr val="000000"/>
                </a:solidFill>
              </a:rPr>
              <a:t>This project models of aspects of glass structure at a theoretical chemistry level. (</a:t>
            </a:r>
            <a:r>
              <a:rPr lang="en-US" sz="1200" dirty="0" err="1" smtClean="0">
                <a:solidFill>
                  <a:srgbClr val="000000"/>
                </a:solidFill>
              </a:rPr>
              <a:t>Hocky/Reichman</a:t>
            </a:r>
            <a:r>
              <a:rPr lang="en-US" sz="1200" dirty="0" smtClean="0">
                <a:solidFill>
                  <a:srgbClr val="000000"/>
                </a:solidFill>
              </a:rPr>
              <a:t>)</a:t>
            </a:r>
          </a:p>
          <a:p>
            <a:pPr>
              <a:buClr>
                <a:srgbClr val="800000"/>
              </a:buClr>
              <a:buSzPct val="80000"/>
              <a:defRPr/>
            </a:pPr>
            <a:endParaRPr lang="en-US" sz="1200" dirty="0" smtClean="0">
              <a:solidFill>
                <a:srgbClr val="000000"/>
              </a:solidFill>
            </a:endParaRPr>
          </a:p>
          <a:p>
            <a:pPr>
              <a:buClr>
                <a:srgbClr val="800000"/>
              </a:buClr>
              <a:buSzPct val="80000"/>
              <a:defRPr/>
            </a:pPr>
            <a:r>
              <a:rPr lang="en-US" sz="1200" dirty="0" smtClean="0">
                <a:solidFill>
                  <a:srgbClr val="000000"/>
                </a:solidFill>
              </a:rPr>
              <a:t>Recent studies of the glass transition in model systems have focused on calculating from theory or simulation what is known as the “mosaic length”. This project  evaluated a new “cavity method” for measuring this length scale.  Correlation functions are calculated at the interior of cavities of varying sizes and averaged over many independent simulations to determine a thermodynamic length. Using Swift on Beagle, </a:t>
            </a:r>
            <a:r>
              <a:rPr lang="en-US" sz="1200" dirty="0" err="1" smtClean="0">
                <a:solidFill>
                  <a:srgbClr val="000000"/>
                </a:solidFill>
              </a:rPr>
              <a:t>Hocky</a:t>
            </a:r>
            <a:r>
              <a:rPr lang="en-US" sz="1200" dirty="0" smtClean="0">
                <a:solidFill>
                  <a:srgbClr val="000000"/>
                </a:solidFill>
              </a:rPr>
              <a:t> investigated whether this thermodynamic length causes variations among seemingly identical systems. ~1M Beagle CPU hours were used.</a:t>
            </a:r>
          </a:p>
          <a:p>
            <a:pPr>
              <a:buClr>
                <a:srgbClr val="800000"/>
              </a:buClr>
              <a:buSzPct val="80000"/>
              <a:defRPr/>
            </a:pPr>
            <a:endParaRPr lang="en-US" sz="1200" dirty="0" smtClean="0">
              <a:solidFill>
                <a:srgbClr val="000000"/>
              </a:solidFill>
            </a:endParaRPr>
          </a:p>
          <a:p>
            <a:r>
              <a:rPr lang="en-US" sz="1200" dirty="0" smtClean="0">
                <a:solidFill>
                  <a:srgbClr val="000000"/>
                </a:solidFill>
              </a:rPr>
              <a:t>Results: Three simple models of glassy behavior were studied. All appear the same (top, </a:t>
            </a:r>
            <a:r>
              <a:rPr lang="en-US" sz="1200" dirty="0" err="1" smtClean="0">
                <a:solidFill>
                  <a:srgbClr val="000000"/>
                </a:solidFill>
              </a:rPr>
              <a:t>abc</a:t>
            </a:r>
            <a:r>
              <a:rPr lang="en-US" sz="1200" dirty="0" smtClean="0">
                <a:solidFill>
                  <a:srgbClr val="000000"/>
                </a:solidFill>
              </a:rPr>
              <a:t>) but only two of which have particles relaxing at the same rate for the same temperature (top, </a:t>
            </a:r>
            <a:r>
              <a:rPr lang="en-US" sz="1200" dirty="0" err="1" smtClean="0">
                <a:solidFill>
                  <a:srgbClr val="000000"/>
                </a:solidFill>
              </a:rPr>
              <a:t>d</a:t>
            </a:r>
            <a:r>
              <a:rPr lang="en-US" sz="1200" dirty="0" smtClean="0">
                <a:solidFill>
                  <a:srgbClr val="000000"/>
                </a:solidFill>
              </a:rPr>
              <a:t>). This would imply that the glass structure does not dictate the dynamics. A new computational technique was used to extract a length scale on which the liquid is ordered in an otherwise undetectable way.  Results (bottom) showed that using this length we can distinguish the two systems which have the same dynamics as separate from the third which has faster dynamics than the other two. </a:t>
            </a:r>
            <a:br>
              <a:rPr lang="en-US" sz="1200" dirty="0" smtClean="0">
                <a:solidFill>
                  <a:srgbClr val="000000"/>
                </a:solidFill>
              </a:rPr>
            </a:br>
            <a:endParaRPr lang="en-US" sz="1200" dirty="0" smtClean="0">
              <a:solidFill>
                <a:srgbClr val="000000"/>
              </a:solidFill>
            </a:endParaRPr>
          </a:p>
          <a:p>
            <a:r>
              <a:rPr lang="en-US" sz="1200" dirty="0" smtClean="0">
                <a:solidFill>
                  <a:srgbClr val="000000"/>
                </a:solidFill>
              </a:rPr>
              <a:t>A manuscript</a:t>
            </a:r>
            <a:r>
              <a:rPr lang="en-US" sz="1200" baseline="0" dirty="0" smtClean="0">
                <a:solidFill>
                  <a:srgbClr val="000000"/>
                </a:solidFill>
              </a:rPr>
              <a:t> is in preparation for</a:t>
            </a:r>
            <a:r>
              <a:rPr lang="en-US" sz="1200" dirty="0" smtClean="0">
                <a:solidFill>
                  <a:srgbClr val="000000"/>
                </a:solidFill>
              </a:rPr>
              <a:t> Physical Review Letters.</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endParaRPr lang="en-US" sz="1200" kern="1200" dirty="0" smtClean="0">
              <a:solidFill>
                <a:schemeClr val="tx1"/>
              </a:solidFill>
              <a:latin typeface="+mn-lt"/>
              <a:ea typeface="+mn-ea"/>
              <a:cs typeface="+mn-cs"/>
            </a:endParaRP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endParaRPr lang="en-US" sz="1200" kern="1200" dirty="0" smtClean="0">
              <a:solidFill>
                <a:schemeClr val="tx1"/>
              </a:solidFill>
              <a:latin typeface="+mn-lt"/>
              <a:ea typeface="+mn-ea"/>
              <a:cs typeface="+mn-cs"/>
            </a:endParaRP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dirty="0" smtClean="0">
                <a:solidFill>
                  <a:schemeClr val="tx1"/>
                </a:solidFill>
                <a:latin typeface="+mn-lt"/>
                <a:ea typeface="+mn-ea"/>
                <a:cs typeface="+mn-cs"/>
              </a:rPr>
              <a:t>APP</a:t>
            </a:r>
            <a:r>
              <a:rPr lang="en-US" sz="1200" kern="1200" baseline="0" dirty="0" smtClean="0">
                <a:solidFill>
                  <a:schemeClr val="tx1"/>
                </a:solidFill>
                <a:latin typeface="+mn-lt"/>
                <a:ea typeface="+mn-ea"/>
                <a:cs typeface="+mn-cs"/>
              </a:rPr>
              <a:t> B:</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endParaRPr lang="en-US" sz="1200" kern="1200" baseline="0" dirty="0" smtClean="0">
              <a:solidFill>
                <a:schemeClr val="tx1"/>
              </a:solidFill>
              <a:latin typeface="+mn-lt"/>
              <a:ea typeface="+mn-ea"/>
              <a:cs typeface="+mn-cs"/>
            </a:endParaRP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dirty="0" smtClean="0">
                <a:solidFill>
                  <a:schemeClr val="tx1">
                    <a:lumMod val="75000"/>
                    <a:lumOff val="25000"/>
                  </a:schemeClr>
                </a:solidFill>
              </a:rPr>
              <a:t>The laboratories of Karl Freed and Tobin </a:t>
            </a:r>
            <a:r>
              <a:rPr lang="en-US" sz="1200" dirty="0" err="1" smtClean="0">
                <a:solidFill>
                  <a:schemeClr val="tx1">
                    <a:lumMod val="75000"/>
                    <a:lumOff val="25000"/>
                  </a:schemeClr>
                </a:solidFill>
              </a:rPr>
              <a:t>Sosnick</a:t>
            </a:r>
            <a:r>
              <a:rPr lang="en-US" sz="1200" dirty="0" smtClean="0">
                <a:solidFill>
                  <a:schemeClr val="tx1">
                    <a:lumMod val="75000"/>
                    <a:lumOff val="25000"/>
                  </a:schemeClr>
                </a:solidFill>
              </a:rPr>
              <a:t> use Beagle to develop and validate methods to predict protein structure using homology-free approaches.</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endParaRPr lang="en-US" sz="1200" kern="1200" baseline="0" dirty="0" smtClean="0">
              <a:solidFill>
                <a:schemeClr val="tx1"/>
              </a:solidFill>
              <a:latin typeface="+mn-lt"/>
              <a:ea typeface="+mn-ea"/>
              <a:cs typeface="+mn-cs"/>
            </a:endParaRP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dirty="0" smtClean="0">
                <a:solidFill>
                  <a:schemeClr val="tx1">
                    <a:lumMod val="75000"/>
                    <a:lumOff val="25000"/>
                  </a:schemeClr>
                </a:solidFill>
              </a:rPr>
              <a:t>A. </a:t>
            </a:r>
            <a:r>
              <a:rPr lang="en-US" sz="1200" dirty="0" err="1" smtClean="0">
                <a:solidFill>
                  <a:schemeClr val="tx1">
                    <a:lumMod val="75000"/>
                    <a:lumOff val="25000"/>
                  </a:schemeClr>
                </a:solidFill>
              </a:rPr>
              <a:t>Adhikari</a:t>
            </a:r>
            <a:r>
              <a:rPr lang="en-US" sz="1200" dirty="0" smtClean="0">
                <a:solidFill>
                  <a:schemeClr val="tx1">
                    <a:lumMod val="75000"/>
                    <a:lumOff val="25000"/>
                  </a:schemeClr>
                </a:solidFill>
              </a:rPr>
              <a:t> (under K. Freed and T. </a:t>
            </a:r>
            <a:r>
              <a:rPr lang="en-US" sz="1200" dirty="0" err="1" smtClean="0">
                <a:solidFill>
                  <a:schemeClr val="tx1">
                    <a:lumMod val="75000"/>
                    <a:lumOff val="25000"/>
                  </a:schemeClr>
                </a:solidFill>
              </a:rPr>
              <a:t>Sosnick</a:t>
            </a:r>
            <a:r>
              <a:rPr lang="en-US" sz="1200" dirty="0" smtClean="0">
                <a:solidFill>
                  <a:schemeClr val="tx1">
                    <a:lumMod val="75000"/>
                    <a:lumOff val="25000"/>
                  </a:schemeClr>
                </a:solidFill>
              </a:rPr>
              <a:t>) has developed new structure prediction</a:t>
            </a:r>
            <a:br>
              <a:rPr lang="en-US" sz="1200" dirty="0" smtClean="0">
                <a:solidFill>
                  <a:schemeClr val="tx1">
                    <a:lumMod val="75000"/>
                    <a:lumOff val="25000"/>
                  </a:schemeClr>
                </a:solidFill>
              </a:rPr>
            </a:br>
            <a:r>
              <a:rPr lang="en-US" sz="1200" dirty="0" smtClean="0">
                <a:solidFill>
                  <a:schemeClr val="tx1">
                    <a:lumMod val="75000"/>
                    <a:lumOff val="25000"/>
                  </a:schemeClr>
                </a:solidFill>
              </a:rPr>
              <a:t>techniques based on Monte Carlo simulated annealing  which</a:t>
            </a:r>
            <a:br>
              <a:rPr lang="en-US" sz="1200" dirty="0" smtClean="0">
                <a:solidFill>
                  <a:schemeClr val="tx1">
                    <a:lumMod val="75000"/>
                    <a:lumOff val="25000"/>
                  </a:schemeClr>
                </a:solidFill>
              </a:rPr>
            </a:br>
            <a:r>
              <a:rPr lang="en-US" sz="1200" dirty="0" smtClean="0">
                <a:solidFill>
                  <a:schemeClr val="tx1">
                    <a:lumMod val="75000"/>
                    <a:lumOff val="25000"/>
                  </a:schemeClr>
                </a:solidFill>
              </a:rPr>
              <a:t>employ novel, compact molecular representations and innovative “moves” of the protein backbone to achieve accurate prediction with far less computation then previous methods. One of the applications of the method involves rebuilding local regions in protein structures, called “loop modeling”,  a problem which the group  tackled with considerable success in the CASP protein folding </a:t>
            </a:r>
            <a:r>
              <a:rPr lang="en-US" sz="1200" dirty="0" err="1" smtClean="0">
                <a:solidFill>
                  <a:schemeClr val="tx1">
                    <a:lumMod val="75000"/>
                    <a:lumOff val="25000"/>
                  </a:schemeClr>
                </a:solidFill>
              </a:rPr>
              <a:t>tournament(shown</a:t>
            </a:r>
            <a:r>
              <a:rPr lang="en-US" sz="1200" dirty="0" smtClean="0">
                <a:solidFill>
                  <a:schemeClr val="tx1">
                    <a:lumMod val="75000"/>
                    <a:lumOff val="25000"/>
                  </a:schemeClr>
                </a:solidFill>
              </a:rPr>
              <a:t> in </a:t>
            </a:r>
            <a:r>
              <a:rPr lang="en-US" sz="1200" dirty="0" err="1" smtClean="0">
                <a:solidFill>
                  <a:schemeClr val="tx1">
                    <a:lumMod val="75000"/>
                    <a:lumOff val="25000"/>
                  </a:schemeClr>
                </a:solidFill>
              </a:rPr>
              <a:t>right).They</a:t>
            </a:r>
            <a:r>
              <a:rPr lang="en-US" sz="1200" dirty="0" smtClean="0">
                <a:solidFill>
                  <a:schemeClr val="tx1">
                    <a:lumMod val="75000"/>
                    <a:lumOff val="25000"/>
                  </a:schemeClr>
                </a:solidFill>
              </a:rPr>
              <a:t> are now testing further algorithmic innovations using the computational power of Beagle.</a:t>
            </a:r>
          </a:p>
          <a:p>
            <a:pPr marL="0" marR="0" indent="0" algn="l" defTabSz="457200" rtl="0" eaLnBrk="0" fontAlgn="base" latinLnBrk="0" hangingPunct="0">
              <a:lnSpc>
                <a:spcPct val="100000"/>
              </a:lnSpc>
              <a:spcBef>
                <a:spcPct val="30000"/>
              </a:spcBef>
              <a:spcAft>
                <a:spcPct val="0"/>
              </a:spcAft>
              <a:buClr>
                <a:srgbClr val="000000"/>
              </a:buClr>
              <a:buSzPct val="100000"/>
              <a:buFontTx/>
              <a:buChar char="-"/>
              <a:tabLst/>
              <a:defRPr/>
            </a:pPr>
            <a:endParaRPr lang="en-US" sz="1200" dirty="0" smtClean="0">
              <a:solidFill>
                <a:schemeClr val="tx1">
                  <a:lumMod val="75000"/>
                  <a:lumOff val="25000"/>
                </a:schemeClr>
              </a:solidFill>
            </a:endParaRPr>
          </a:p>
          <a:p>
            <a:pPr marL="0" marR="0" indent="0" algn="l" defTabSz="457200" rtl="0" eaLnBrk="0" fontAlgn="base" latinLnBrk="0" hangingPunct="0">
              <a:lnSpc>
                <a:spcPct val="100000"/>
              </a:lnSpc>
              <a:spcBef>
                <a:spcPct val="30000"/>
              </a:spcBef>
              <a:spcAft>
                <a:spcPct val="0"/>
              </a:spcAft>
              <a:buClr>
                <a:srgbClr val="000000"/>
              </a:buClr>
              <a:buSzPct val="100000"/>
              <a:buFontTx/>
              <a:buChar char="-"/>
              <a:tabLst/>
              <a:defRPr/>
            </a:pPr>
            <a:r>
              <a:rPr lang="en-US" sz="1200" dirty="0" smtClean="0">
                <a:solidFill>
                  <a:schemeClr val="tx1">
                    <a:lumMod val="75000"/>
                    <a:lumOff val="25000"/>
                  </a:schemeClr>
                </a:solidFill>
              </a:rPr>
              <a:t>APP C – DSSAT Land use simulation</a:t>
            </a:r>
          </a:p>
          <a:p>
            <a:pPr marL="0" marR="0" indent="0" algn="l" defTabSz="457200" rtl="0" eaLnBrk="0" fontAlgn="base" latinLnBrk="0" hangingPunct="0">
              <a:lnSpc>
                <a:spcPct val="100000"/>
              </a:lnSpc>
              <a:spcBef>
                <a:spcPct val="30000"/>
              </a:spcBef>
              <a:spcAft>
                <a:spcPct val="0"/>
              </a:spcAft>
              <a:buClr>
                <a:srgbClr val="000000"/>
              </a:buClr>
              <a:buSzPct val="100000"/>
              <a:buFontTx/>
              <a:buChar char="-"/>
              <a:tabLst/>
              <a:defRPr/>
            </a:pPr>
            <a:endParaRPr lang="en-US" sz="1200" dirty="0" smtClean="0">
              <a:solidFill>
                <a:schemeClr val="tx1">
                  <a:lumMod val="75000"/>
                  <a:lumOff val="25000"/>
                </a:schemeClr>
              </a:solidFill>
            </a:endParaRPr>
          </a:p>
          <a:p>
            <a:r>
              <a:rPr lang="en-US" sz="1200" dirty="0" smtClean="0">
                <a:solidFill>
                  <a:srgbClr val="000000"/>
                </a:solidFill>
              </a:rPr>
              <a:t>The CIM-EARTH and RDCEP projects develop  large-scale integrated modeling frameworks for decision makers in climate and energy policy.  (Foster, Elliott)</a:t>
            </a:r>
          </a:p>
          <a:p>
            <a:endParaRPr lang="en-US" sz="1200" dirty="0" smtClean="0">
              <a:solidFill>
                <a:srgbClr val="000000"/>
              </a:solidFill>
            </a:endParaRPr>
          </a:p>
          <a:p>
            <a:r>
              <a:rPr lang="en-US" sz="1200" dirty="0" smtClean="0">
                <a:solidFill>
                  <a:srgbClr val="000000"/>
                </a:solidFill>
              </a:rPr>
              <a:t>The Cray “Beagle” is being used to study land use, land cover, and the impacts of climate change on agriculture and the global food supply.  Using a DSSAT 4.0 (“Decision Support System for </a:t>
            </a:r>
            <a:r>
              <a:rPr lang="en-US" sz="1200" dirty="0" err="1" smtClean="0">
                <a:solidFill>
                  <a:srgbClr val="000000"/>
                </a:solidFill>
              </a:rPr>
              <a:t>Agrotechnology</a:t>
            </a:r>
            <a:r>
              <a:rPr lang="en-US" sz="1200" dirty="0" smtClean="0">
                <a:solidFill>
                  <a:srgbClr val="000000"/>
                </a:solidFill>
              </a:rPr>
              <a:t> Transfer”) crop systems model </a:t>
            </a:r>
            <a:r>
              <a:rPr lang="en-US" sz="1200" b="1" dirty="0" smtClean="0">
                <a:solidFill>
                  <a:srgbClr val="000000"/>
                </a:solidFill>
              </a:rPr>
              <a:t>ported from Windows</a:t>
            </a:r>
            <a:r>
              <a:rPr lang="en-US" sz="1200" dirty="0" smtClean="0">
                <a:solidFill>
                  <a:srgbClr val="000000"/>
                </a:solidFill>
              </a:rPr>
              <a:t>, a parallel simulation framework was implemented using Swift. Benchmarks of this framework have been performed on a prototype simulation campaign, measuring yield and climate impact for a single crop (maize) across the conterminous USA with daily weather data and climate model output spanning 120 years (1981-2100) and 16 different configurations of local management (fertilizer and irrigation) and cultivar choice. </a:t>
            </a:r>
          </a:p>
          <a:p>
            <a:pPr>
              <a:spcBef>
                <a:spcPts val="600"/>
              </a:spcBef>
              <a:buClr>
                <a:srgbClr val="800000"/>
              </a:buClr>
              <a:buSzPct val="80000"/>
              <a:defRPr/>
            </a:pPr>
            <a:endParaRPr lang="en-US" sz="1200" dirty="0" smtClean="0">
              <a:solidFill>
                <a:srgbClr val="000000"/>
              </a:solidFill>
            </a:endParaRPr>
          </a:p>
          <a:p>
            <a:pPr>
              <a:spcBef>
                <a:spcPts val="600"/>
              </a:spcBef>
              <a:buClr>
                <a:srgbClr val="800000"/>
              </a:buClr>
              <a:buSzPct val="80000"/>
              <a:defRPr/>
            </a:pPr>
            <a:r>
              <a:rPr lang="en-US" sz="1200" dirty="0" smtClean="0">
                <a:solidFill>
                  <a:srgbClr val="000000"/>
                </a:solidFill>
              </a:rPr>
              <a:t>Preliminary results of parallel DSSAT on Beagle have been presented in an NSF/advisory board meeting of the CIM-EARTH project. At right, top 2 maps: Preliminary results of parallel DSSAT: maize yields across the USA with intensive nitrogen application and full irrigation; bottom 2 maps show results with no irrigation. Each model run is ~120,000 DSSAT invocations.</a:t>
            </a:r>
            <a:endParaRPr lang="en-US" sz="1200" dirty="0" smtClean="0">
              <a:solidFill>
                <a:schemeClr val="tx1">
                  <a:lumMod val="75000"/>
                  <a:lumOff val="25000"/>
                </a:schemeClr>
              </a:solidFill>
            </a:endParaRPr>
          </a:p>
          <a:p>
            <a:pPr>
              <a:spcBef>
                <a:spcPts val="600"/>
              </a:spcBef>
              <a:buClr>
                <a:srgbClr val="800000"/>
              </a:buClr>
              <a:buSzPct val="80000"/>
              <a:defRPr/>
            </a:pPr>
            <a:endParaRPr lang="en-US" sz="1200" dirty="0" smtClean="0">
              <a:solidFill>
                <a:srgbClr val="000000"/>
              </a:solidFill>
            </a:endParaRPr>
          </a:p>
          <a:p>
            <a:pPr>
              <a:spcBef>
                <a:spcPts val="600"/>
              </a:spcBef>
              <a:buClr>
                <a:srgbClr val="800000"/>
              </a:buClr>
              <a:buSzPct val="80000"/>
              <a:defRPr/>
            </a:pPr>
            <a:endParaRPr lang="en-US" sz="1200" dirty="0" smtClean="0">
              <a:solidFill>
                <a:srgbClr val="000000"/>
              </a:solidFill>
            </a:endParaRPr>
          </a:p>
          <a:p>
            <a:pPr>
              <a:spcBef>
                <a:spcPts val="600"/>
              </a:spcBef>
              <a:buClr>
                <a:srgbClr val="800000"/>
              </a:buClr>
              <a:buSzPct val="80000"/>
              <a:defRPr/>
            </a:pPr>
            <a:r>
              <a:rPr lang="en-US" sz="1200" dirty="0" smtClean="0">
                <a:solidFill>
                  <a:srgbClr val="000000"/>
                </a:solidFill>
              </a:rPr>
              <a:t>------ APP E (from PNNL) --------</a:t>
            </a:r>
          </a:p>
          <a:p>
            <a:pPr>
              <a:spcBef>
                <a:spcPts val="600"/>
              </a:spcBef>
              <a:buClr>
                <a:srgbClr val="800000"/>
              </a:buClr>
              <a:buSzPct val="80000"/>
              <a:defRPr/>
            </a:pPr>
            <a:endParaRPr lang="en-US" sz="1200" dirty="0" smtClean="0">
              <a:solidFill>
                <a:srgbClr val="000000"/>
              </a:solidFill>
            </a:endParaRPr>
          </a:p>
          <a:p>
            <a:pPr>
              <a:spcBef>
                <a:spcPts val="600"/>
              </a:spcBef>
              <a:buClr>
                <a:srgbClr val="800000"/>
              </a:buClr>
              <a:buSzPct val="80000"/>
              <a:defRPr/>
            </a:pPr>
            <a:endParaRPr lang="en-US" sz="1200" dirty="0" smtClean="0">
              <a:solidFill>
                <a:srgbClr val="000000"/>
              </a:solidFill>
            </a:endParaRPr>
          </a:p>
          <a:p>
            <a:pPr>
              <a:spcBef>
                <a:spcPts val="600"/>
              </a:spcBef>
              <a:buClr>
                <a:srgbClr val="800000"/>
              </a:buClr>
              <a:buSzPct val="80000"/>
              <a:defRPr/>
            </a:pPr>
            <a:r>
              <a:rPr lang="en-US" sz="1200" dirty="0" smtClean="0">
                <a:solidFill>
                  <a:srgbClr val="000000"/>
                </a:solidFill>
              </a:rPr>
              <a:t>Multiscale subsurface modeling using the STOMP application</a:t>
            </a:r>
          </a:p>
          <a:p>
            <a:pPr>
              <a:spcBef>
                <a:spcPts val="600"/>
              </a:spcBef>
              <a:buClr>
                <a:srgbClr val="800000"/>
              </a:buClr>
              <a:buSzPct val="80000"/>
              <a:defRPr/>
            </a:pPr>
            <a:r>
              <a:rPr lang="en-US" sz="1200" dirty="0" smtClean="0">
                <a:solidFill>
                  <a:srgbClr val="000000"/>
                </a:solidFill>
              </a:rPr>
              <a:t>Integrates STOMP and SPH application codes</a:t>
            </a:r>
          </a:p>
          <a:p>
            <a:pPr>
              <a:spcBef>
                <a:spcPts val="600"/>
              </a:spcBef>
              <a:buClr>
                <a:srgbClr val="800000"/>
              </a:buClr>
              <a:buSzPct val="80000"/>
              <a:defRPr/>
            </a:pPr>
            <a:r>
              <a:rPr lang="en-US" sz="1200" dirty="0" smtClean="0">
                <a:solidFill>
                  <a:srgbClr val="000000"/>
                </a:solidFill>
              </a:rPr>
              <a:t>Executes MPI, serial, and </a:t>
            </a:r>
            <a:r>
              <a:rPr lang="en-US" sz="1200" dirty="0" err="1" smtClean="0">
                <a:solidFill>
                  <a:srgbClr val="000000"/>
                </a:solidFill>
              </a:rPr>
              <a:t>viz</a:t>
            </a:r>
            <a:r>
              <a:rPr lang="en-US" sz="1200" dirty="0" smtClean="0">
                <a:solidFill>
                  <a:srgbClr val="000000"/>
                </a:solidFill>
              </a:rPr>
              <a:t> apps form Swift on NERSC Cray resources Franklin and Hopper</a:t>
            </a:r>
          </a:p>
          <a:p>
            <a:pPr>
              <a:spcBef>
                <a:spcPts val="600"/>
              </a:spcBef>
              <a:buClr>
                <a:srgbClr val="800000"/>
              </a:buClr>
              <a:buSzPct val="80000"/>
              <a:defRPr/>
            </a:pPr>
            <a:r>
              <a:rPr lang="en-US" sz="1200" b="1" i="1" dirty="0" smtClean="0">
                <a:solidFill>
                  <a:srgbClr val="000000"/>
                </a:solidFill>
              </a:rPr>
              <a:t>Design and Implementation of Many Parallel Task Hybrid Subsurface Model</a:t>
            </a:r>
            <a:r>
              <a:rPr lang="en-US" sz="1200" b="1" dirty="0" smtClean="0">
                <a:solidFill>
                  <a:srgbClr val="000000"/>
                </a:solidFill>
              </a:rPr>
              <a:t>, </a:t>
            </a:r>
            <a:r>
              <a:rPr lang="en-US" sz="1200" dirty="0" smtClean="0">
                <a:solidFill>
                  <a:srgbClr val="000000"/>
                </a:solidFill>
              </a:rPr>
              <a:t>(K </a:t>
            </a:r>
            <a:r>
              <a:rPr lang="en-US" sz="1200" dirty="0" err="1" smtClean="0">
                <a:solidFill>
                  <a:srgbClr val="000000"/>
                </a:solidFill>
              </a:rPr>
              <a:t>Agarwal</a:t>
            </a:r>
            <a:r>
              <a:rPr lang="en-US" sz="1200" dirty="0" smtClean="0">
                <a:solidFill>
                  <a:srgbClr val="000000"/>
                </a:solidFill>
              </a:rPr>
              <a:t>, J Chase, K </a:t>
            </a:r>
            <a:r>
              <a:rPr lang="en-US" sz="1200" dirty="0" err="1" smtClean="0">
                <a:solidFill>
                  <a:srgbClr val="000000"/>
                </a:solidFill>
              </a:rPr>
              <a:t>Schuchardt</a:t>
            </a:r>
            <a:r>
              <a:rPr lang="en-US" sz="1200" dirty="0" smtClean="0">
                <a:solidFill>
                  <a:srgbClr val="000000"/>
                </a:solidFill>
              </a:rPr>
              <a:t>, T </a:t>
            </a:r>
            <a:r>
              <a:rPr lang="en-US" sz="1200" dirty="0" err="1" smtClean="0">
                <a:solidFill>
                  <a:srgbClr val="000000"/>
                </a:solidFill>
              </a:rPr>
              <a:t>Scheibe</a:t>
            </a:r>
            <a:r>
              <a:rPr lang="en-US" sz="1200" dirty="0" smtClean="0">
                <a:solidFill>
                  <a:srgbClr val="000000"/>
                </a:solidFill>
              </a:rPr>
              <a:t>, B Palmer, T </a:t>
            </a:r>
            <a:r>
              <a:rPr lang="en-US" sz="1200" dirty="0" err="1" smtClean="0">
                <a:solidFill>
                  <a:srgbClr val="000000"/>
                </a:solidFill>
              </a:rPr>
              <a:t>Elsethagen</a:t>
            </a:r>
            <a:r>
              <a:rPr lang="en-US" sz="1200" dirty="0" smtClean="0">
                <a:solidFill>
                  <a:srgbClr val="000000"/>
                </a:solidFill>
              </a:rPr>
              <a:t>, PNNL, </a:t>
            </a:r>
            <a:r>
              <a:rPr lang="en-US" sz="1200" b="1" dirty="0" smtClean="0">
                <a:solidFill>
                  <a:srgbClr val="000000"/>
                </a:solidFill>
              </a:rPr>
              <a:t>MTAGS 2011 at SC11.</a:t>
            </a:r>
            <a:endParaRPr lang="en-US" sz="1200" dirty="0" smtClean="0">
              <a:solidFill>
                <a:srgbClr val="000000"/>
              </a:solidFill>
            </a:endParaRPr>
          </a:p>
          <a:p>
            <a:pPr marL="0" marR="0" indent="0" algn="l" defTabSz="457200" rtl="0" eaLnBrk="0" fontAlgn="base" latinLnBrk="0" hangingPunct="0">
              <a:lnSpc>
                <a:spcPct val="100000"/>
              </a:lnSpc>
              <a:spcBef>
                <a:spcPct val="30000"/>
              </a:spcBef>
              <a:spcAft>
                <a:spcPct val="0"/>
              </a:spcAft>
              <a:buClr>
                <a:srgbClr val="000000"/>
              </a:buClr>
              <a:buSzPct val="100000"/>
              <a:buFontTx/>
              <a:buChar char="-"/>
              <a:tabLst/>
              <a:defRPr/>
            </a:pPr>
            <a:endParaRPr lang="en-US" sz="1200" dirty="0" smtClean="0">
              <a:solidFill>
                <a:schemeClr val="tx1">
                  <a:lumMod val="75000"/>
                  <a:lumOff val="25000"/>
                </a:schemeClr>
              </a:solidFill>
            </a:endParaRPr>
          </a:p>
          <a:p>
            <a:pPr>
              <a:buFontTx/>
              <a:buChar char="-"/>
            </a:pPr>
            <a:r>
              <a:rPr lang="en-US" dirty="0" smtClean="0"/>
              <a:t>---------- APP D: Simulation/prediction of </a:t>
            </a:r>
            <a:r>
              <a:rPr lang="en-US" dirty="0" err="1" smtClean="0"/>
              <a:t>protecin</a:t>
            </a:r>
            <a:r>
              <a:rPr lang="en-US" dirty="0" smtClean="0"/>
              <a:t>-RNA interaction ------------</a:t>
            </a:r>
          </a:p>
          <a:p>
            <a:pPr>
              <a:buFontTx/>
              <a:buChar char="-"/>
            </a:pPr>
            <a:endParaRPr lang="en-US" dirty="0" smtClean="0"/>
          </a:p>
          <a:p>
            <a:pPr>
              <a:spcBef>
                <a:spcPts val="600"/>
              </a:spcBef>
              <a:buClr>
                <a:srgbClr val="800000"/>
              </a:buClr>
              <a:buSzPct val="80000"/>
              <a:defRPr/>
            </a:pPr>
            <a:r>
              <a:rPr lang="en-US" sz="1200" dirty="0" smtClean="0">
                <a:solidFill>
                  <a:srgbClr val="000000"/>
                </a:solidFill>
              </a:rPr>
              <a:t>M. </a:t>
            </a:r>
            <a:r>
              <a:rPr lang="en-US" sz="1200" dirty="0" err="1" smtClean="0">
                <a:solidFill>
                  <a:srgbClr val="000000"/>
                </a:solidFill>
              </a:rPr>
              <a:t>Parisien</a:t>
            </a:r>
            <a:r>
              <a:rPr lang="en-US" sz="1200" dirty="0" smtClean="0">
                <a:solidFill>
                  <a:srgbClr val="000000"/>
                </a:solidFill>
              </a:rPr>
              <a:t> (with T. </a:t>
            </a:r>
            <a:r>
              <a:rPr lang="en-US" sz="1200" dirty="0" err="1" smtClean="0">
                <a:solidFill>
                  <a:srgbClr val="000000"/>
                </a:solidFill>
              </a:rPr>
              <a:t>Sosnick</a:t>
            </a:r>
            <a:r>
              <a:rPr lang="en-US" sz="1200" dirty="0" smtClean="0">
                <a:solidFill>
                  <a:srgbClr val="000000"/>
                </a:solidFill>
              </a:rPr>
              <a:t>, T. Pan, and K. Freed) used Beagle to develop a first-generation algorithm for the prediction of the RNA-protein interactome. </a:t>
            </a:r>
          </a:p>
          <a:p>
            <a:pPr>
              <a:spcBef>
                <a:spcPts val="600"/>
              </a:spcBef>
              <a:buClr>
                <a:srgbClr val="800000"/>
              </a:buClr>
              <a:buSzPct val="80000"/>
              <a:defRPr/>
            </a:pPr>
            <a:endParaRPr lang="en-US" sz="1200" dirty="0" smtClean="0">
              <a:solidFill>
                <a:srgbClr val="000000"/>
              </a:solidFill>
            </a:endParaRPr>
          </a:p>
          <a:p>
            <a:r>
              <a:rPr lang="en-US" sz="1200" dirty="0" smtClean="0">
                <a:solidFill>
                  <a:srgbClr val="000000"/>
                </a:solidFill>
              </a:rPr>
              <a:t>Non-coding </a:t>
            </a:r>
            <a:r>
              <a:rPr lang="en-US" sz="1200" dirty="0" err="1" smtClean="0">
                <a:solidFill>
                  <a:srgbClr val="000000"/>
                </a:solidFill>
              </a:rPr>
              <a:t>RNAs</a:t>
            </a:r>
            <a:r>
              <a:rPr lang="en-US" sz="1200" dirty="0" smtClean="0">
                <a:solidFill>
                  <a:srgbClr val="000000"/>
                </a:solidFill>
              </a:rPr>
              <a:t> often function in cells through specific interactions with their protein partners. Experiments alone cannot provide a complete picture of the RNA-protein interactome. To complement experimental methods, computational approaches are highly desirable. No existing method, however, can provide genome-wide predictions of docked RNA-protein complexes.</a:t>
            </a:r>
          </a:p>
          <a:p>
            <a:r>
              <a:rPr lang="en-US" sz="1200" dirty="0" smtClean="0">
                <a:solidFill>
                  <a:srgbClr val="000000"/>
                </a:solidFill>
              </a:rPr>
              <a:t>the application of computational predictions, together with experimental methods, will provide a more complete understanding on cellular networks and function of </a:t>
            </a:r>
            <a:r>
              <a:rPr lang="en-US" sz="1200" dirty="0" err="1" smtClean="0">
                <a:solidFill>
                  <a:srgbClr val="000000"/>
                </a:solidFill>
              </a:rPr>
              <a:t>RNPs</a:t>
            </a:r>
            <a:r>
              <a:rPr lang="en-US" sz="1200" dirty="0" smtClean="0">
                <a:solidFill>
                  <a:srgbClr val="000000"/>
                </a:solidFill>
              </a:rPr>
              <a:t>. The approach makes use of a rigid-body docking algorithm and a scoring function custom- tailored for protein-</a:t>
            </a:r>
            <a:r>
              <a:rPr lang="en-US" sz="1200" dirty="0" err="1" smtClean="0">
                <a:solidFill>
                  <a:srgbClr val="000000"/>
                </a:solidFill>
              </a:rPr>
              <a:t>tRNA</a:t>
            </a:r>
            <a:r>
              <a:rPr lang="en-US" sz="1200" dirty="0" smtClean="0">
                <a:solidFill>
                  <a:srgbClr val="000000"/>
                </a:solidFill>
              </a:rPr>
              <a:t> interactions. Using Swift, Beagle screened about 300 proteins per day on 80 nodes of 24 cores (11% of the total XE6’s power).</a:t>
            </a:r>
          </a:p>
          <a:p>
            <a:r>
              <a:rPr lang="en-US" sz="1200" dirty="0" smtClean="0">
                <a:solidFill>
                  <a:srgbClr val="000000"/>
                </a:solidFill>
              </a:rPr>
              <a:t> </a:t>
            </a:r>
            <a:endParaRPr kumimoji="0" lang="en-US" sz="1200" b="0" i="0" u="none" strike="noStrike" kern="1200" cap="none" spc="0" normalizeH="0" noProof="0" dirty="0" smtClean="0">
              <a:ln>
                <a:noFill/>
              </a:ln>
              <a:solidFill>
                <a:srgbClr val="000000"/>
              </a:solidFill>
              <a:effectLst/>
              <a:uLnTx/>
              <a:uFillTx/>
            </a:endParaRPr>
          </a:p>
          <a:p>
            <a:pPr>
              <a:spcBef>
                <a:spcPts val="600"/>
              </a:spcBef>
              <a:buClr>
                <a:srgbClr val="800000"/>
              </a:buClr>
              <a:buSzPct val="80000"/>
              <a:defRPr/>
            </a:pPr>
            <a:r>
              <a:rPr lang="en-US" sz="1200" dirty="0" smtClean="0">
                <a:solidFill>
                  <a:srgbClr val="000000"/>
                </a:solidFill>
              </a:rPr>
              <a:t>Results: the scoring function can identify the native docking conformation in large sets of decoys (100,000) for many known protein-</a:t>
            </a:r>
            <a:r>
              <a:rPr lang="en-US" sz="1200" dirty="0" err="1" smtClean="0">
                <a:solidFill>
                  <a:srgbClr val="000000"/>
                </a:solidFill>
              </a:rPr>
              <a:t>tRNA</a:t>
            </a:r>
            <a:r>
              <a:rPr lang="en-US" sz="1200" dirty="0" smtClean="0">
                <a:solidFill>
                  <a:srgbClr val="000000"/>
                </a:solidFill>
              </a:rPr>
              <a:t> complexes (4TRA shown here). (left) Scores for true positive complexes (</a:t>
            </a:r>
            <a:r>
              <a:rPr lang="en-US" sz="500" dirty="0" smtClean="0">
                <a:solidFill>
                  <a:srgbClr val="000000"/>
                </a:solidFill>
              </a:rPr>
              <a:t>●</a:t>
            </a:r>
            <a:r>
              <a:rPr lang="en-US" sz="1200" dirty="0" smtClean="0">
                <a:solidFill>
                  <a:srgbClr val="000000"/>
                </a:solidFill>
              </a:rPr>
              <a:t>)(N=28) are compared to true negative ones of low (</a:t>
            </a:r>
            <a:r>
              <a:rPr lang="en-US" sz="900" dirty="0" smtClean="0">
                <a:solidFill>
                  <a:srgbClr val="000000"/>
                </a:solidFill>
              </a:rPr>
              <a:t>▼</a:t>
            </a:r>
            <a:r>
              <a:rPr lang="en-US" sz="1200" dirty="0" smtClean="0">
                <a:solidFill>
                  <a:srgbClr val="000000"/>
                </a:solidFill>
              </a:rPr>
              <a:t>)(N=40) and high (</a:t>
            </a:r>
            <a:r>
              <a:rPr lang="en-US" sz="1000" dirty="0" smtClean="0">
                <a:solidFill>
                  <a:srgbClr val="000000"/>
                </a:solidFill>
              </a:rPr>
              <a:t>▲</a:t>
            </a:r>
            <a:r>
              <a:rPr lang="en-US" sz="1200" dirty="0" smtClean="0">
                <a:solidFill>
                  <a:srgbClr val="000000"/>
                </a:solidFill>
              </a:rPr>
              <a:t>) (N=40) </a:t>
            </a:r>
            <a:r>
              <a:rPr lang="en-US" sz="1200" dirty="0" err="1" smtClean="0">
                <a:solidFill>
                  <a:srgbClr val="000000"/>
                </a:solidFill>
              </a:rPr>
              <a:t>isoelectric</a:t>
            </a:r>
            <a:r>
              <a:rPr lang="en-US" sz="1200" dirty="0" smtClean="0">
                <a:solidFill>
                  <a:srgbClr val="000000"/>
                </a:solidFill>
              </a:rPr>
              <a:t> points. (right) Because the density curve of the true positives, which have </a:t>
            </a:r>
            <a:r>
              <a:rPr lang="en-US" sz="1200" dirty="0" err="1" smtClean="0">
                <a:solidFill>
                  <a:srgbClr val="000000"/>
                </a:solidFill>
              </a:rPr>
              <a:t>pI</a:t>
            </a:r>
            <a:r>
              <a:rPr lang="en-US" sz="1200" dirty="0" smtClean="0">
                <a:solidFill>
                  <a:srgbClr val="000000"/>
                </a:solidFill>
              </a:rPr>
              <a:t> &lt; 7, has minimal overlap with the curve of the low </a:t>
            </a:r>
            <a:r>
              <a:rPr lang="en-US" sz="1200" dirty="0" err="1" smtClean="0">
                <a:solidFill>
                  <a:srgbClr val="000000"/>
                </a:solidFill>
              </a:rPr>
              <a:t>pI</a:t>
            </a:r>
            <a:r>
              <a:rPr lang="en-US" sz="1200" dirty="0" smtClean="0">
                <a:solidFill>
                  <a:srgbClr val="000000"/>
                </a:solidFill>
              </a:rPr>
              <a:t> true negatives (blue area), the scoring function has the specificity to identify </a:t>
            </a:r>
            <a:r>
              <a:rPr lang="en-US" sz="1200" dirty="0" err="1" smtClean="0">
                <a:solidFill>
                  <a:srgbClr val="000000"/>
                </a:solidFill>
              </a:rPr>
              <a:t>tRNA</a:t>
            </a:r>
            <a:r>
              <a:rPr lang="en-US" sz="1200" dirty="0" smtClean="0">
                <a:solidFill>
                  <a:srgbClr val="000000"/>
                </a:solidFill>
              </a:rPr>
              <a:t>-binding proteins.  Protein-DNA interactions are being similarly studied.</a:t>
            </a:r>
          </a:p>
          <a:p>
            <a:endParaRPr lang="en-US" sz="1200" b="1" dirty="0" smtClean="0">
              <a:solidFill>
                <a:srgbClr val="000000"/>
              </a:solidFill>
            </a:endParaRPr>
          </a:p>
          <a:p>
            <a:r>
              <a:rPr lang="en-US" sz="1200" b="1" dirty="0" smtClean="0">
                <a:solidFill>
                  <a:srgbClr val="000000"/>
                </a:solidFill>
              </a:rPr>
              <a:t>Systematic prediction and validation of RNA-protein interactome.</a:t>
            </a:r>
            <a:r>
              <a:rPr lang="en-US" sz="1200" b="1" baseline="0" dirty="0" smtClean="0">
                <a:solidFill>
                  <a:srgbClr val="000000"/>
                </a:solidFill>
              </a:rPr>
              <a:t> </a:t>
            </a:r>
            <a:r>
              <a:rPr lang="en-US" sz="1200" dirty="0" err="1" smtClean="0">
                <a:solidFill>
                  <a:srgbClr val="000000"/>
                </a:solidFill>
              </a:rPr>
              <a:t>Parisien</a:t>
            </a:r>
            <a:r>
              <a:rPr lang="en-US" sz="1200" dirty="0" smtClean="0">
                <a:solidFill>
                  <a:srgbClr val="000000"/>
                </a:solidFill>
              </a:rPr>
              <a:t> M, </a:t>
            </a:r>
            <a:r>
              <a:rPr lang="en-US" sz="1200" dirty="0" err="1" smtClean="0">
                <a:solidFill>
                  <a:srgbClr val="000000"/>
                </a:solidFill>
              </a:rPr>
              <a:t>Sosnick</a:t>
            </a:r>
            <a:r>
              <a:rPr lang="en-US" sz="1200" dirty="0" smtClean="0">
                <a:solidFill>
                  <a:srgbClr val="000000"/>
                </a:solidFill>
              </a:rPr>
              <a:t> TR, Pan T. Poster; Kyoto, June 12-19, 2011,</a:t>
            </a:r>
            <a:r>
              <a:rPr lang="en-US" sz="1200" baseline="0" dirty="0" smtClean="0">
                <a:solidFill>
                  <a:srgbClr val="000000"/>
                </a:solidFill>
              </a:rPr>
              <a:t> </a:t>
            </a:r>
            <a:r>
              <a:rPr lang="en-US" sz="1200" dirty="0" smtClean="0">
                <a:solidFill>
                  <a:srgbClr val="000000"/>
                </a:solidFill>
              </a:rPr>
              <a:t>RNA Society. Manuscript in progress.</a:t>
            </a:r>
          </a:p>
          <a:p>
            <a:endParaRPr lang="en-US" sz="1200" dirty="0" smtClean="0">
              <a:solidFill>
                <a:srgbClr val="000000"/>
              </a:solidFill>
            </a:endParaRPr>
          </a:p>
          <a:p>
            <a:r>
              <a:rPr lang="en-US" sz="1200" dirty="0" smtClean="0">
                <a:solidFill>
                  <a:srgbClr val="000000"/>
                </a:solidFill>
              </a:rPr>
              <a:t>----------  App F --------</a:t>
            </a:r>
          </a:p>
          <a:p>
            <a:r>
              <a:rPr lang="en-US" sz="1200" dirty="0" err="1" smtClean="0">
                <a:solidFill>
                  <a:srgbClr val="000000"/>
                </a:solidFill>
              </a:rPr>
              <a:t>u</a:t>
            </a:r>
            <a:endParaRPr lang="en-US" sz="1200" dirty="0" smtClean="0">
              <a:solidFill>
                <a:srgbClr val="000000"/>
              </a:solidFill>
            </a:endParaRPr>
          </a:p>
          <a:p>
            <a:r>
              <a:rPr lang="en-US" sz="1200" dirty="0" smtClean="0">
                <a:solidFill>
                  <a:srgbClr val="000000"/>
                </a:solidFill>
              </a:rPr>
              <a:t>Uses serial</a:t>
            </a:r>
            <a:r>
              <a:rPr lang="en-US" sz="1200" baseline="0" dirty="0" smtClean="0">
                <a:solidFill>
                  <a:srgbClr val="000000"/>
                </a:solidFill>
              </a:rPr>
              <a:t> MATLAB code run in parallel under Swift to perform statistical analysis of high-data-rate signals from neural activation sensors in animal studies.</a:t>
            </a:r>
            <a:endParaRPr lang="en-US" sz="1200" dirty="0" smtClean="0">
              <a:solidFill>
                <a:srgbClr val="000000"/>
              </a:solidFill>
            </a:endParaRPr>
          </a:p>
          <a:p>
            <a:endParaRPr lang="en-US" sz="1200" dirty="0" smtClean="0">
              <a:solidFill>
                <a:srgbClr val="000000"/>
              </a:solidFill>
            </a:endParaRPr>
          </a:p>
        </p:txBody>
      </p:sp>
      <p:sp>
        <p:nvSpPr>
          <p:cNvPr id="4" name="Slide Number Placeholder 3"/>
          <p:cNvSpPr>
            <a:spLocks noGrp="1"/>
          </p:cNvSpPr>
          <p:nvPr>
            <p:ph type="sldNum" sz="quarter" idx="10"/>
          </p:nvPr>
        </p:nvSpPr>
        <p:spPr/>
        <p:txBody>
          <a:bodyPr/>
          <a:lstStyle/>
          <a:p>
            <a:fld id="{74BF04EF-D5D4-1240-9BA7-6DA9BC1548C3}"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a:defRPr/>
            </a:pPr>
            <a:fld id="{EA0EE7B9-82A4-1041-94B4-62939B56D59A}" type="slidenum">
              <a:rPr lang="en-GB" smtClean="0"/>
              <a:pPr>
                <a:defRPr/>
              </a:pPr>
              <a:t>29</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a:defRPr/>
            </a:pPr>
            <a:fld id="{EA0EE7B9-82A4-1041-94B4-62939B56D59A}" type="slidenum">
              <a:rPr lang="en-GB" smtClean="0"/>
              <a:pPr>
                <a:defRPr/>
              </a:pPr>
              <a:t>30</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a:defRPr/>
            </a:pPr>
            <a:fld id="{EA0EE7B9-82A4-1041-94B4-62939B56D59A}" type="slidenum">
              <a:rPr lang="en-GB" smtClean="0"/>
              <a:pPr>
                <a:defRPr/>
              </a:pPr>
              <a:t>31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  </a:t>
            </a:r>
            <a:r>
              <a:rPr lang="en-US" dirty="0" err="1" smtClean="0"/>
              <a:t>getlanduse</a:t>
            </a:r>
            <a:endParaRPr lang="en-US" dirty="0" smtClean="0"/>
          </a:p>
          <a:p>
            <a:r>
              <a:rPr lang="en-US" dirty="0" smtClean="0"/>
              <a:t>app  </a:t>
            </a:r>
            <a:r>
              <a:rPr lang="en-US" dirty="0" err="1" smtClean="0"/>
              <a:t>analyzeLandUse</a:t>
            </a:r>
            <a:endParaRPr lang="en-US" dirty="0" smtClean="0"/>
          </a:p>
          <a:p>
            <a:r>
              <a:rPr lang="en-US" dirty="0" smtClean="0"/>
              <a:t>app  </a:t>
            </a:r>
            <a:r>
              <a:rPr lang="en-US" dirty="0" err="1" smtClean="0"/>
              <a:t>colorMODIS</a:t>
            </a:r>
            <a:endParaRPr lang="en-US" dirty="0" smtClean="0"/>
          </a:p>
          <a:p>
            <a:r>
              <a:rPr lang="en-US" dirty="0" smtClean="0"/>
              <a:t>app  assemble</a:t>
            </a:r>
          </a:p>
          <a:p>
            <a:r>
              <a:rPr lang="en-US" dirty="0" smtClean="0"/>
              <a:t>app  </a:t>
            </a:r>
            <a:r>
              <a:rPr lang="en-US" dirty="0" err="1" smtClean="0"/>
              <a:t>markMap</a:t>
            </a:r>
            <a:endParaRPr lang="en-US" dirty="0" smtClean="0"/>
          </a:p>
        </p:txBody>
      </p:sp>
      <p:sp>
        <p:nvSpPr>
          <p:cNvPr id="4" name="Slide Number Placeholder 3"/>
          <p:cNvSpPr>
            <a:spLocks noGrp="1"/>
          </p:cNvSpPr>
          <p:nvPr>
            <p:ph type="sldNum" idx="10"/>
          </p:nvPr>
        </p:nvSpPr>
        <p:spPr/>
        <p:txBody>
          <a:bodyPr/>
          <a:lstStyle/>
          <a:p>
            <a:pPr>
              <a:defRPr/>
            </a:pPr>
            <a:fld id="{EA0EE7B9-82A4-1041-94B4-62939B56D59A}" type="slidenum">
              <a:rPr lang="en-GB" smtClean="0"/>
              <a:pPr>
                <a:defRPr/>
              </a:pPr>
              <a:t>4</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fld id="{0C67DCD4-9652-9841-A219-A6063920CDA5}" type="slidenum">
              <a:rPr lang="en-GB"/>
              <a:pPr/>
              <a:t>32</a:t>
            </a:fld>
            <a:endParaRPr lang="en-GB"/>
          </a:p>
        </p:txBody>
      </p:sp>
      <p:sp>
        <p:nvSpPr>
          <p:cNvPr id="79876"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endParaRPr lang="en-US"/>
          </a:p>
        </p:txBody>
      </p:sp>
      <p:sp>
        <p:nvSpPr>
          <p:cNvPr id="5" name="Slide Image Placeholder 4"/>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p:spPr>
        <p:txBody>
          <a:bodyPr/>
          <a:lstStyle/>
          <a:p>
            <a:fld id="{02F73D01-4E00-8C4C-99A1-5BD41E296B37}" type="slidenum">
              <a:rPr lang="en-GB"/>
              <a:pPr/>
              <a:t>5</a:t>
            </a:fld>
            <a:endParaRPr lang="en-GB"/>
          </a:p>
        </p:txBody>
      </p:sp>
      <p:sp>
        <p:nvSpPr>
          <p:cNvPr id="62467" name="Text Box 1026"/>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prstTxWarp prst="textNoShape">
              <a:avLst/>
            </a:prstTxWarp>
          </a:bodyPr>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8F1EA76-17AA-AA45-B124-D0AEF86FDF7C}" type="slidenum">
              <a:rPr lang="en-GB" sz="1200">
                <a:solidFill>
                  <a:srgbClr val="000000"/>
                </a:solidFill>
                <a:ea typeface="ＭＳ Ｐゴシック" charset="-128"/>
                <a:cs typeface="ＭＳ Ｐゴシック" charset="-128"/>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en-GB" sz="1200">
              <a:solidFill>
                <a:srgbClr val="000000"/>
              </a:solidFill>
              <a:ea typeface="ＭＳ Ｐゴシック" charset="-128"/>
              <a:cs typeface="ＭＳ Ｐゴシック" charset="-128"/>
            </a:endParaRPr>
          </a:p>
        </p:txBody>
      </p:sp>
      <p:sp>
        <p:nvSpPr>
          <p:cNvPr id="62468" name="Text Box 1027"/>
          <p:cNvSpPr txBox="1">
            <a:spLocks noChangeArrowheads="1"/>
          </p:cNvSpPr>
          <p:nvPr/>
        </p:nvSpPr>
        <p:spPr bwMode="auto">
          <a:xfrm>
            <a:off x="0" y="8686800"/>
            <a:ext cx="2971800" cy="457200"/>
          </a:xfrm>
          <a:prstGeom prst="rect">
            <a:avLst/>
          </a:prstGeom>
          <a:noFill/>
          <a:ln w="9525">
            <a:noFill/>
            <a:round/>
            <a:headEnd/>
            <a:tailEnd/>
          </a:ln>
        </p:spPr>
        <p:txBody>
          <a:bodyPr lIns="90000" tIns="46800" rIns="90000" bIns="46800" anchor="b">
            <a:prstTxWarp prst="textNoShape">
              <a:avLst/>
            </a:prstTxWarp>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a:solidFill>
                <a:srgbClr val="000000"/>
              </a:solidFill>
              <a:ea typeface="ＭＳ Ｐゴシック" charset="-128"/>
              <a:cs typeface="ＭＳ Ｐゴシック" charset="-128"/>
            </a:endParaRPr>
          </a:p>
        </p:txBody>
      </p:sp>
      <p:sp>
        <p:nvSpPr>
          <p:cNvPr id="62469" name="Text Box 1028"/>
          <p:cNvSpPr txBox="1">
            <a:spLocks noChangeArrowheads="1"/>
          </p:cNvSpPr>
          <p:nvPr/>
        </p:nvSpPr>
        <p:spPr bwMode="auto">
          <a:xfrm>
            <a:off x="0" y="0"/>
            <a:ext cx="2971800" cy="457200"/>
          </a:xfrm>
          <a:prstGeom prst="rect">
            <a:avLst/>
          </a:prstGeom>
          <a:noFill/>
          <a:ln w="9525">
            <a:noFill/>
            <a:round/>
            <a:headEnd/>
            <a:tailEnd/>
          </a:ln>
        </p:spPr>
        <p:txBody>
          <a:bodyPr lIns="90000" tIns="46800" rIns="90000" bIns="46800">
            <a:prstTxWarp prst="textNoShape">
              <a:avLst/>
            </a:prstTxWarp>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a:solidFill>
                <a:srgbClr val="000000"/>
              </a:solidFill>
              <a:ea typeface="ＭＳ Ｐゴシック" charset="-128"/>
              <a:cs typeface="ＭＳ Ｐゴシック" charset="-128"/>
            </a:endParaRPr>
          </a:p>
        </p:txBody>
      </p:sp>
      <p:sp>
        <p:nvSpPr>
          <p:cNvPr id="62470" name="Text Box 1029"/>
          <p:cNvSpPr txBox="1">
            <a:spLocks noChangeArrowheads="1"/>
          </p:cNvSpPr>
          <p:nvPr/>
        </p:nvSpPr>
        <p:spPr bwMode="auto">
          <a:xfrm>
            <a:off x="3886200" y="0"/>
            <a:ext cx="2971800" cy="457200"/>
          </a:xfrm>
          <a:prstGeom prst="rect">
            <a:avLst/>
          </a:prstGeom>
          <a:noFill/>
          <a:ln w="9525">
            <a:noFill/>
            <a:round/>
            <a:headEnd/>
            <a:tailEnd/>
          </a:ln>
        </p:spPr>
        <p:txBody>
          <a:bodyPr lIns="90000" tIns="46800" rIns="90000" bIns="46800">
            <a:prstTxWarp prst="textNoShape">
              <a:avLst/>
            </a:prstTxWarp>
          </a:bodyPr>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a:solidFill>
                <a:srgbClr val="000000"/>
              </a:solidFill>
              <a:ea typeface="ＭＳ Ｐゴシック" charset="-128"/>
              <a:cs typeface="ＭＳ Ｐゴシック" charset="-128"/>
            </a:endParaRPr>
          </a:p>
        </p:txBody>
      </p:sp>
      <p:sp>
        <p:nvSpPr>
          <p:cNvPr id="62472" name="Text Box 1031"/>
          <p:cNvSpPr>
            <a:spLocks noGrp="1" noChangeArrowheads="1"/>
          </p:cNvSpPr>
          <p:nvPr>
            <p:ph type="body"/>
          </p:nvPr>
        </p:nvSpPr>
        <p:spPr>
          <a:xfrm>
            <a:off x="914400" y="4343400"/>
            <a:ext cx="5029200" cy="4114800"/>
          </a:xfrm>
          <a:solidFill>
            <a:srgbClr val="FFFFFF"/>
          </a:solidFill>
          <a:ln w="9360">
            <a:solidFill>
              <a:schemeClr val="tx1"/>
            </a:solidFill>
            <a:miter lim="800000"/>
          </a:ln>
        </p:spPr>
        <p:txBody>
          <a:bodyPr lIns="86400" tIns="43200" rIns="86400" bIns="43200"/>
          <a:lstStyle/>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Times New Roman"/>
                <a:cs typeface="Times New Roman"/>
              </a:rPr>
              <a:t>The Swift parallel scripting language lets users do this.</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Times New Roman"/>
              <a:cs typeface="Times New Roman"/>
            </a:endParaRP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Times New Roman"/>
                <a:cs typeface="Times New Roman"/>
              </a:rPr>
              <a:t>Test locally at small scale, then run on diverse parallel resources at large – and extreme – scales.</a:t>
            </a:r>
            <a:endParaRPr lang="en-US" dirty="0">
              <a:latin typeface="Times New Roman"/>
              <a:cs typeface="Times New Roman"/>
            </a:endParaRPr>
          </a:p>
        </p:txBody>
      </p:sp>
      <p:sp>
        <p:nvSpPr>
          <p:cNvPr id="9" name="Slide Image Placeholder 8"/>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B5494-1FAF-1B41-8C29-358EC2042D97}" type="slidenum">
              <a:rPr lang="en-US"/>
              <a:pPr/>
              <a:t>6</a:t>
            </a:fld>
            <a:endParaRPr lang="en-US"/>
          </a:p>
        </p:txBody>
      </p:sp>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a:xfrm>
            <a:off x="914400" y="4267200"/>
            <a:ext cx="5027613" cy="4113213"/>
          </a:xfrm>
          <a:ln>
            <a:solidFill>
              <a:schemeClr val="tx1"/>
            </a:solidFill>
          </a:ln>
        </p:spPr>
        <p:txBody>
          <a:bodyPr/>
          <a:lstStyle/>
          <a:p>
            <a:endParaRPr 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a:defRPr/>
            </a:pPr>
            <a:fld id="{EA0EE7B9-82A4-1041-94B4-62939B56D59A}" type="slidenum">
              <a:rPr lang="en-GB" smtClean="0"/>
              <a:pPr>
                <a:defRPr/>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B5494-1FAF-1B41-8C29-358EC2042D97}" type="slidenum">
              <a:rPr lang="en-US"/>
              <a:pPr/>
              <a:t>9</a:t>
            </a:fld>
            <a:endParaRPr lang="en-US"/>
          </a:p>
        </p:txBody>
      </p:sp>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a:xfrm>
            <a:off x="914400" y="4267200"/>
            <a:ext cx="5027613" cy="4113213"/>
          </a:xfrm>
          <a:ln>
            <a:solidFill>
              <a:schemeClr val="tx1"/>
            </a:solidFill>
          </a:ln>
        </p:spPr>
        <p:txBody>
          <a:bodyPr/>
          <a:lstStyle/>
          <a:p>
            <a:endParaRPr lang="en-US"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B5494-1FAF-1B41-8C29-358EC2042D97}" type="slidenum">
              <a:rPr lang="en-US"/>
              <a:pPr/>
              <a:t>10</a:t>
            </a:fld>
            <a:endParaRPr lang="en-US"/>
          </a:p>
        </p:txBody>
      </p:sp>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a:xfrm>
            <a:off x="914400" y="4267200"/>
            <a:ext cx="5027613" cy="4113213"/>
          </a:xfrm>
          <a:ln>
            <a:solidFill>
              <a:schemeClr val="tx1"/>
            </a:solidFill>
          </a:ln>
        </p:spPr>
        <p:txBody>
          <a:bodyPr/>
          <a:lstStyle/>
          <a:p>
            <a:endParaRPr lang="en-US" sz="10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B5494-1FAF-1B41-8C29-358EC2042D97}" type="slidenum">
              <a:rPr lang="en-US"/>
              <a:pPr/>
              <a:t>11</a:t>
            </a:fld>
            <a:endParaRPr lang="en-US"/>
          </a:p>
        </p:txBody>
      </p:sp>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a:xfrm>
            <a:off x="914400" y="4267200"/>
            <a:ext cx="5027613" cy="4113213"/>
          </a:xfrm>
          <a:ln>
            <a:solidFill>
              <a:schemeClr val="tx1"/>
            </a:solidFill>
          </a:ln>
        </p:spPr>
        <p:txBody>
          <a:bodyPr/>
          <a:lstStyle/>
          <a:p>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0AA7ED-AA5D-E143-A0CC-C883A6ED21C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B8F2C5-FB20-6145-829E-E6519F1BC77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C576F1-102A-7B41-89E3-87FEFC51A27C}"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0"/>
            <a:ext cx="7770813" cy="1433513"/>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B1EC3A7-E9B0-A34C-B4F0-5A07B78C6759}"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Bas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848100" y="6451910"/>
            <a:ext cx="1447800" cy="406090"/>
          </a:xfrm>
          <a:prstGeom prst="rect">
            <a:avLst/>
          </a:prstGeom>
        </p:spPr>
      </p:pic>
      <p:sp>
        <p:nvSpPr>
          <p:cNvPr id="2" name="Title 1"/>
          <p:cNvSpPr>
            <a:spLocks noGrp="1"/>
          </p:cNvSpPr>
          <p:nvPr>
            <p:ph type="ctrTitle"/>
          </p:nvPr>
        </p:nvSpPr>
        <p:spPr>
          <a:xfrm>
            <a:off x="228600" y="1"/>
            <a:ext cx="7772400" cy="838200"/>
          </a:xfrm>
          <a:prstGeom prst="rect">
            <a:avLst/>
          </a:prstGeom>
        </p:spPr>
        <p:txBody>
          <a:bodyPr tIns="91440" bIns="137160" anchor="ctr">
            <a:normAutofit/>
          </a:bodyPr>
          <a:lstStyle>
            <a:lvl1pPr algn="l">
              <a:spcBef>
                <a:spcPts val="0"/>
              </a:spcBef>
              <a:defRPr sz="3600" b="0" i="0">
                <a:solidFill>
                  <a:schemeClr val="bg1"/>
                </a:solidFill>
                <a:latin typeface="Calibri"/>
                <a:cs typeface="Calibri"/>
              </a:defRPr>
            </a:lvl1pPr>
          </a:lstStyle>
          <a:p>
            <a:r>
              <a:rPr lang="en-US" dirty="0" smtClean="0"/>
              <a:t>Click to edit Master title style</a:t>
            </a:r>
            <a:endParaRPr lang="en-US" dirty="0"/>
          </a:p>
        </p:txBody>
      </p:sp>
      <p:sp>
        <p:nvSpPr>
          <p:cNvPr id="5" name="Content Placeholder 4"/>
          <p:cNvSpPr>
            <a:spLocks noGrp="1"/>
          </p:cNvSpPr>
          <p:nvPr>
            <p:ph sz="quarter" idx="10"/>
          </p:nvPr>
        </p:nvSpPr>
        <p:spPr>
          <a:xfrm>
            <a:off x="228600" y="990600"/>
            <a:ext cx="8553450" cy="5257800"/>
          </a:xfrm>
          <a:prstGeom prst="rect">
            <a:avLst/>
          </a:prstGeom>
        </p:spPr>
        <p:txBody>
          <a:bodyPr vert="horz">
            <a:normAutofit/>
          </a:bodyPr>
          <a:lstStyle>
            <a:lvl1pPr>
              <a:spcBef>
                <a:spcPts val="600"/>
              </a:spcBef>
              <a:buClr>
                <a:srgbClr val="800000"/>
              </a:buClr>
              <a:buSzPct val="80000"/>
              <a:buFont typeface="Lucida Grande"/>
              <a:buChar char="•"/>
              <a:defRPr sz="3200">
                <a:solidFill>
                  <a:schemeClr val="tx1">
                    <a:lumMod val="75000"/>
                    <a:lumOff val="25000"/>
                  </a:schemeClr>
                </a:solidFill>
              </a:defRPr>
            </a:lvl1pPr>
            <a:lvl2pPr>
              <a:spcBef>
                <a:spcPts val="600"/>
              </a:spcBef>
              <a:buClr>
                <a:srgbClr val="800000"/>
              </a:buClr>
              <a:buSzPct val="80000"/>
              <a:defRPr sz="2800">
                <a:solidFill>
                  <a:schemeClr val="tx1">
                    <a:lumMod val="75000"/>
                    <a:lumOff val="25000"/>
                  </a:schemeClr>
                </a:solidFill>
              </a:defRPr>
            </a:lvl2pPr>
            <a:lvl3pPr>
              <a:spcBef>
                <a:spcPts val="600"/>
              </a:spcBef>
              <a:buClr>
                <a:srgbClr val="800000"/>
              </a:buClr>
              <a:buSzPct val="80000"/>
              <a:buFont typeface="Courier New"/>
              <a:buChar char="o"/>
              <a:defRPr sz="2400">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extBox 6"/>
          <p:cNvSpPr txBox="1"/>
          <p:nvPr userDrawn="1"/>
        </p:nvSpPr>
        <p:spPr>
          <a:xfrm>
            <a:off x="7696200" y="6705600"/>
            <a:ext cx="533400" cy="209288"/>
          </a:xfrm>
          <a:prstGeom prst="rect">
            <a:avLst/>
          </a:prstGeom>
          <a:noFill/>
        </p:spPr>
        <p:txBody>
          <a:bodyPr wrap="square" rtlCol="0">
            <a:spAutoFit/>
          </a:bodyPr>
          <a:lstStyle/>
          <a:p>
            <a:fld id="{5ED12DC1-BB88-6B49-A914-5DE104335772}" type="slidenum">
              <a:rPr lang="en-US" sz="800" smtClean="0">
                <a:solidFill>
                  <a:srgbClr val="000000"/>
                </a:solidFill>
              </a:rPr>
              <a:pPr/>
              <a:t>‹#›</a:t>
            </a:fld>
            <a:endParaRPr lang="en-US" sz="800" dirty="0">
              <a:solidFill>
                <a:srgbClr val="000000"/>
              </a:solidFill>
            </a:endParaRPr>
          </a:p>
        </p:txBody>
      </p:sp>
      <p:pic>
        <p:nvPicPr>
          <p:cNvPr id="10" name="Picture 9"/>
          <p:cNvPicPr>
            <a:picLocks/>
          </p:cNvPicPr>
          <p:nvPr userDrawn="1"/>
        </p:nvPicPr>
        <p:blipFill>
          <a:blip r:embed="rId2"/>
          <a:srcRect r="87805"/>
          <a:stretch>
            <a:fillRect/>
          </a:stretch>
        </p:blipFill>
        <p:spPr>
          <a:xfrm>
            <a:off x="0" y="0"/>
            <a:ext cx="9156700" cy="762000"/>
          </a:xfrm>
          <a:prstGeom prst="rect">
            <a:avLst/>
          </a:prstGeom>
        </p:spPr>
      </p:pic>
      <p:pic>
        <p:nvPicPr>
          <p:cNvPr id="12" name="Picture 11"/>
          <p:cNvPicPr>
            <a:picLocks noChangeAspect="1"/>
          </p:cNvPicPr>
          <p:nvPr/>
        </p:nvPicPr>
        <p:blipFill>
          <a:blip r:embed="rId3"/>
          <a:stretch>
            <a:fillRect/>
          </a:stretch>
        </p:blipFill>
        <p:spPr>
          <a:xfrm>
            <a:off x="7918174" y="6400799"/>
            <a:ext cx="1225826" cy="462197"/>
          </a:xfrm>
          <a:prstGeom prst="rect">
            <a:avLst/>
          </a:prstGeom>
        </p:spPr>
      </p:pic>
      <p:pic>
        <p:nvPicPr>
          <p:cNvPr id="14338" name="Picture 2" descr="NewCI-logo-1"/>
          <p:cNvPicPr>
            <a:picLocks noChangeAspect="1" noChangeArrowheads="1"/>
          </p:cNvPicPr>
          <p:nvPr userDrawn="1"/>
        </p:nvPicPr>
        <p:blipFill>
          <a:blip r:embed="rId4"/>
          <a:srcRect r="64330"/>
          <a:stretch>
            <a:fillRect/>
          </a:stretch>
        </p:blipFill>
        <p:spPr bwMode="auto">
          <a:xfrm>
            <a:off x="1" y="6400800"/>
            <a:ext cx="658210" cy="457199"/>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600200"/>
            <a:ext cx="3810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848100"/>
            <a:ext cx="3810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48100"/>
            <a:ext cx="3810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52400" y="6553200"/>
            <a:ext cx="2209800" cy="304800"/>
          </a:xfrm>
        </p:spPr>
        <p:txBody>
          <a:bodyPr/>
          <a:lstStyle>
            <a:lvl1pPr>
              <a:defRPr/>
            </a:lvl1pPr>
          </a:lstStyle>
          <a:p>
            <a:endParaRPr lang="en-US"/>
          </a:p>
        </p:txBody>
      </p:sp>
      <p:sp>
        <p:nvSpPr>
          <p:cNvPr id="8" name="Footer Placeholder 7"/>
          <p:cNvSpPr>
            <a:spLocks noGrp="1"/>
          </p:cNvSpPr>
          <p:nvPr>
            <p:ph type="ftr" sz="quarter" idx="11"/>
          </p:nvPr>
        </p:nvSpPr>
        <p:spPr>
          <a:xfrm>
            <a:off x="2362200" y="6553200"/>
            <a:ext cx="4343400" cy="30480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3C739F-FC8B-DA45-BDC8-026A1A7BD1E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207CA9-A2F5-044C-8300-CD6B78ABEAE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2DA408-C6DB-C24C-96F7-49786C31A53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6DAD15-9947-B04A-AC26-21E246FDFDD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87AC7E8-2571-0E43-B126-B04BF2FB1B1D}"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98E67F9-79EB-5449-AF19-92F47BD747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D3A580-B809-FA41-A8B1-C464612DEBA5}"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2BE341-513E-D944-8F55-382CD6E23F4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290560A-FA05-204F-9499-B5BCA33A980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media/image34.png"/><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5.pdf"/><Relationship Id="rId4" Type="http://schemas.openxmlformats.org/officeDocument/2006/relationships/image" Target="../media/image36.png"/><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gif"/><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5" name="Slide Number Placeholder 3"/>
          <p:cNvSpPr>
            <a:spLocks noGrp="1"/>
          </p:cNvSpPr>
          <p:nvPr>
            <p:ph type="sldNum" sz="quarter" idx="12"/>
          </p:nvPr>
        </p:nvSpPr>
        <p:spPr bwMode="auto">
          <a:noFill/>
          <a:ln>
            <a:miter lim="800000"/>
            <a:headEnd/>
            <a:tailEnd/>
          </a:ln>
        </p:spPr>
        <p:txBody>
          <a:bodyPr/>
          <a:lstStyle/>
          <a:p>
            <a:fld id="{6054A332-415A-BE4D-9893-49C8E772C6CF}" type="slidenum">
              <a:rPr lang="en-GB"/>
              <a:pPr/>
              <a:t>1</a:t>
            </a:fld>
            <a:endParaRPr lang="en-GB" dirty="0"/>
          </a:p>
        </p:txBody>
      </p:sp>
      <p:sp>
        <p:nvSpPr>
          <p:cNvPr id="28676" name="Rectangle 2"/>
          <p:cNvSpPr>
            <a:spLocks noGrp="1" noChangeArrowheads="1"/>
          </p:cNvSpPr>
          <p:nvPr>
            <p:ph type="subTitle" idx="4294967295"/>
          </p:nvPr>
        </p:nvSpPr>
        <p:spPr>
          <a:xfrm>
            <a:off x="914400" y="381000"/>
            <a:ext cx="7467600" cy="5943600"/>
          </a:xfrm>
        </p:spPr>
        <p:txBody>
          <a:bodyPr/>
          <a:lstStyle/>
          <a:p>
            <a:pPr marL="0" indent="0" algn="ctr" eaLnBrk="1" hangingPunct="1">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i="1" dirty="0" smtClean="0">
              <a:solidFill>
                <a:srgbClr val="FF0000"/>
              </a:solidFill>
            </a:endParaRPr>
          </a:p>
          <a:p>
            <a:pPr marL="0" indent="0" algn="ctr" eaLnBrk="1" hangingPunct="1">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i="1" dirty="0" smtClean="0">
              <a:solidFill>
                <a:srgbClr val="FF0000"/>
              </a:solidFill>
            </a:endParaRPr>
          </a:p>
          <a:p>
            <a:pPr marL="0" indent="0" algn="ctr" eaLnBrk="1" hangingPunct="1">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i="1" dirty="0" smtClean="0">
              <a:solidFill>
                <a:srgbClr val="FF0000"/>
              </a:solidFill>
            </a:endParaRPr>
          </a:p>
          <a:p>
            <a:pPr marL="0" indent="0" algn="ctr" eaLnBrk="1" hangingPunct="1">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i="1" dirty="0" smtClean="0">
                <a:solidFill>
                  <a:srgbClr val="FF0000"/>
                </a:solidFill>
              </a:rPr>
              <a:t>The Swift parallel scripting language for</a:t>
            </a:r>
          </a:p>
          <a:p>
            <a:pPr marL="0" indent="0" algn="ctr" eaLnBrk="1" hangingPunct="1">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i="1" dirty="0" smtClean="0">
                <a:solidFill>
                  <a:srgbClr val="FF0000"/>
                </a:solidFill>
              </a:rPr>
              <a:t>Science Clouds and other parallel resources</a:t>
            </a:r>
          </a:p>
          <a:p>
            <a:pPr marL="0" indent="0" algn="ctr" eaLnBrk="1" hangingPunct="1">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i="1" dirty="0" smtClean="0">
              <a:solidFill>
                <a:srgbClr val="FF0000"/>
              </a:solidFill>
            </a:endParaRPr>
          </a:p>
          <a:p>
            <a:pPr marL="0" indent="0" algn="ctr" eaLnBrk="1" hangingPunct="1">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smtClean="0"/>
              <a:t>Michael Wilde</a:t>
            </a:r>
          </a:p>
          <a:p>
            <a:pPr marL="0" indent="0" algn="ctr" eaLnBrk="1" hangingPunct="1">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smtClean="0"/>
              <a:t>Computation Institute, University of Chicago</a:t>
            </a:r>
            <a:br>
              <a:rPr lang="en-GB" sz="1800" dirty="0" smtClean="0"/>
            </a:br>
            <a:r>
              <a:rPr lang="en-GB" sz="1800" dirty="0" smtClean="0"/>
              <a:t>and Argonne National Laboratory</a:t>
            </a:r>
          </a:p>
          <a:p>
            <a:pPr marL="0" indent="0" algn="ctr" eaLnBrk="1" hangingPunct="1">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err="1" smtClean="0"/>
              <a:t>wilde@mcs.anl.gov</a:t>
            </a:r>
            <a:endParaRPr lang="en-GB" sz="1800" dirty="0" smtClean="0"/>
          </a:p>
          <a:p>
            <a:pPr marL="0" indent="0" algn="ctr" eaLnBrk="1" hangingPunct="1">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smtClean="0"/>
              <a:t>Revised 2012.0229</a:t>
            </a:r>
          </a:p>
          <a:p>
            <a:pPr marL="0" indent="0" algn="ctr" eaLnBrk="1" hangingPunct="1">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smtClean="0"/>
          </a:p>
          <a:p>
            <a:pPr marL="0" indent="0" algn="ctr" eaLnBrk="1" hangingPunct="1">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err="1" smtClean="0">
                <a:solidFill>
                  <a:srgbClr val="FF0000"/>
                </a:solidFill>
              </a:rPr>
              <a:t>www.ci.uchicago.edu</a:t>
            </a:r>
            <a:r>
              <a:rPr lang="en-GB" sz="2000" dirty="0" smtClean="0">
                <a:solidFill>
                  <a:srgbClr val="FF0000"/>
                </a:solidFill>
              </a:rPr>
              <a:t>/swift</a:t>
            </a:r>
          </a:p>
        </p:txBody>
      </p:sp>
      <p:sp>
        <p:nvSpPr>
          <p:cNvPr id="28677" name="TextBox 4"/>
          <p:cNvSpPr txBox="1">
            <a:spLocks noChangeArrowheads="1"/>
          </p:cNvSpPr>
          <p:nvPr/>
        </p:nvSpPr>
        <p:spPr bwMode="auto">
          <a:xfrm>
            <a:off x="9855200" y="-830263"/>
            <a:ext cx="184150" cy="444500"/>
          </a:xfrm>
          <a:prstGeom prst="rect">
            <a:avLst/>
          </a:prstGeom>
          <a:noFill/>
          <a:ln w="9525">
            <a:noFill/>
            <a:miter lim="800000"/>
            <a:headEnd/>
            <a:tailEnd/>
          </a:ln>
        </p:spPr>
        <p:txBody>
          <a:bodyPr wrap="none">
            <a:prstTxWarp prst="textNoShape">
              <a:avLst/>
            </a:prstTxWarp>
            <a:spAutoFit/>
          </a:bodyPr>
          <a:lstStyle/>
          <a:p>
            <a:endParaRPr lang="en-US"/>
          </a:p>
        </p:txBody>
      </p:sp>
      <p:pic>
        <p:nvPicPr>
          <p:cNvPr id="28678" name="Picture 2" descr="NewCI-logo-1"/>
          <p:cNvPicPr>
            <a:picLocks noChangeAspect="1" noChangeArrowheads="1"/>
          </p:cNvPicPr>
          <p:nvPr/>
        </p:nvPicPr>
        <p:blipFill>
          <a:blip r:embed="rId3"/>
          <a:srcRect r="64333"/>
          <a:stretch>
            <a:fillRect/>
          </a:stretch>
        </p:blipFill>
        <p:spPr bwMode="auto">
          <a:xfrm>
            <a:off x="39395400" y="247650"/>
            <a:ext cx="4359275" cy="3028950"/>
          </a:xfrm>
          <a:prstGeom prst="rect">
            <a:avLst/>
          </a:prstGeom>
          <a:noFill/>
          <a:ln w="9525">
            <a:noFill/>
            <a:miter lim="800000"/>
            <a:headEnd/>
            <a:tailEnd/>
          </a:ln>
        </p:spPr>
      </p:pic>
      <p:pic>
        <p:nvPicPr>
          <p:cNvPr id="28679" name="Picture 2" descr="NewCI-logo-1"/>
          <p:cNvPicPr>
            <a:picLocks noChangeAspect="1" noChangeArrowheads="1"/>
          </p:cNvPicPr>
          <p:nvPr/>
        </p:nvPicPr>
        <p:blipFill>
          <a:blip r:embed="rId3"/>
          <a:srcRect r="64333"/>
          <a:stretch>
            <a:fillRect/>
          </a:stretch>
        </p:blipFill>
        <p:spPr bwMode="auto">
          <a:xfrm>
            <a:off x="39547800" y="400050"/>
            <a:ext cx="4359275" cy="3028950"/>
          </a:xfrm>
          <a:prstGeom prst="rect">
            <a:avLst/>
          </a:prstGeom>
          <a:noFill/>
          <a:ln w="9525">
            <a:noFill/>
            <a:miter lim="800000"/>
            <a:headEnd/>
            <a:tailEnd/>
          </a:ln>
        </p:spPr>
      </p:pic>
      <p:pic>
        <p:nvPicPr>
          <p:cNvPr id="28680" name="Picture 2" descr="NewCI-logo-1"/>
          <p:cNvPicPr>
            <a:picLocks noChangeAspect="1" noChangeArrowheads="1"/>
          </p:cNvPicPr>
          <p:nvPr/>
        </p:nvPicPr>
        <p:blipFill>
          <a:blip r:embed="rId3"/>
          <a:srcRect r="64333"/>
          <a:stretch>
            <a:fillRect/>
          </a:stretch>
        </p:blipFill>
        <p:spPr bwMode="auto">
          <a:xfrm>
            <a:off x="39700200" y="552450"/>
            <a:ext cx="4359275" cy="3028950"/>
          </a:xfrm>
          <a:prstGeom prst="rect">
            <a:avLst/>
          </a:prstGeom>
          <a:noFill/>
          <a:ln w="9525">
            <a:noFill/>
            <a:miter lim="800000"/>
            <a:headEnd/>
            <a:tailEnd/>
          </a:ln>
        </p:spPr>
      </p:pic>
      <p:pic>
        <p:nvPicPr>
          <p:cNvPr id="28681" name="Picture 2" descr="NewCI-logo-1"/>
          <p:cNvPicPr>
            <a:picLocks noChangeAspect="1" noChangeArrowheads="1"/>
          </p:cNvPicPr>
          <p:nvPr/>
        </p:nvPicPr>
        <p:blipFill>
          <a:blip r:embed="rId3"/>
          <a:srcRect r="64333"/>
          <a:stretch>
            <a:fillRect/>
          </a:stretch>
        </p:blipFill>
        <p:spPr bwMode="auto">
          <a:xfrm>
            <a:off x="39852600" y="704850"/>
            <a:ext cx="4359275" cy="3028950"/>
          </a:xfrm>
          <a:prstGeom prst="rect">
            <a:avLst/>
          </a:prstGeom>
          <a:noFill/>
          <a:ln w="9525">
            <a:noFill/>
            <a:miter lim="800000"/>
            <a:headEnd/>
            <a:tailEnd/>
          </a:ln>
        </p:spPr>
      </p:pic>
      <p:pic>
        <p:nvPicPr>
          <p:cNvPr id="28682" name="Picture 2" descr="NewCI-logo-1"/>
          <p:cNvPicPr>
            <a:picLocks noChangeAspect="1" noChangeArrowheads="1"/>
          </p:cNvPicPr>
          <p:nvPr/>
        </p:nvPicPr>
        <p:blipFill>
          <a:blip r:embed="rId3"/>
          <a:srcRect r="64333"/>
          <a:stretch>
            <a:fillRect/>
          </a:stretch>
        </p:blipFill>
        <p:spPr bwMode="auto">
          <a:xfrm>
            <a:off x="46518513" y="10118725"/>
            <a:ext cx="2049462" cy="1423988"/>
          </a:xfrm>
          <a:prstGeom prst="rect">
            <a:avLst/>
          </a:prstGeom>
          <a:noFill/>
          <a:ln w="9525">
            <a:noFill/>
            <a:miter lim="800000"/>
            <a:headEnd/>
            <a:tailEnd/>
          </a:ln>
        </p:spPr>
      </p:pic>
      <p:pic>
        <p:nvPicPr>
          <p:cNvPr id="28683" name="Picture 6" descr="NewCI-logo-1"/>
          <p:cNvPicPr>
            <a:picLocks noChangeAspect="1" noChangeArrowheads="1"/>
          </p:cNvPicPr>
          <p:nvPr/>
        </p:nvPicPr>
        <p:blipFill>
          <a:blip r:embed="rId3"/>
          <a:srcRect r="69690"/>
          <a:stretch>
            <a:fillRect/>
          </a:stretch>
        </p:blipFill>
        <p:spPr bwMode="auto">
          <a:xfrm>
            <a:off x="76200" y="5661025"/>
            <a:ext cx="1371600" cy="1120775"/>
          </a:xfrm>
          <a:prstGeom prst="rect">
            <a:avLst/>
          </a:prstGeom>
          <a:noFill/>
          <a:ln w="9525">
            <a:noFill/>
            <a:miter lim="800000"/>
            <a:headEnd/>
            <a:tailEnd/>
          </a:ln>
        </p:spPr>
      </p:pic>
      <p:pic>
        <p:nvPicPr>
          <p:cNvPr id="28684" name="Picture 28" descr="left banner-2b-black"/>
          <p:cNvPicPr>
            <a:picLocks noChangeAspect="1" noChangeArrowheads="1"/>
          </p:cNvPicPr>
          <p:nvPr/>
        </p:nvPicPr>
        <p:blipFill>
          <a:blip r:embed="rId4"/>
          <a:srcRect b="73334"/>
          <a:stretch>
            <a:fillRect/>
          </a:stretch>
        </p:blipFill>
        <p:spPr bwMode="auto">
          <a:xfrm>
            <a:off x="7620000" y="5638800"/>
            <a:ext cx="1524000" cy="1219200"/>
          </a:xfrm>
          <a:prstGeom prst="rect">
            <a:avLst/>
          </a:prstGeom>
          <a:noFill/>
          <a:ln w="9525">
            <a:noFill/>
            <a:miter lim="800000"/>
            <a:headEnd/>
            <a:tailEnd/>
          </a:ln>
        </p:spPr>
      </p:pic>
      <p:pic>
        <p:nvPicPr>
          <p:cNvPr id="12" name="Picture 11"/>
          <p:cNvPicPr>
            <a:picLocks noChangeAspect="1"/>
          </p:cNvPicPr>
          <p:nvPr/>
        </p:nvPicPr>
        <p:blipFill>
          <a:blip r:embed="rId5"/>
          <a:stretch>
            <a:fillRect/>
          </a:stretch>
        </p:blipFill>
        <p:spPr>
          <a:xfrm>
            <a:off x="3200400" y="990600"/>
            <a:ext cx="2716697" cy="7620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2322" name="Rectangle 2"/>
          <p:cNvSpPr>
            <a:spLocks noGrp="1" noChangeArrowheads="1"/>
          </p:cNvSpPr>
          <p:nvPr>
            <p:ph type="ctrTitle"/>
          </p:nvPr>
        </p:nvSpPr>
        <p:spPr>
          <a:xfrm>
            <a:off x="152400" y="-76200"/>
            <a:ext cx="10439400" cy="838200"/>
          </a:xfrm>
        </p:spPr>
        <p:txBody>
          <a:bodyPr>
            <a:normAutofit/>
          </a:bodyPr>
          <a:lstStyle/>
          <a:p>
            <a:r>
              <a:rPr lang="en-US" sz="3000" dirty="0" smtClean="0"/>
              <a:t>03:20</a:t>
            </a:r>
            <a:endParaRPr lang="en-US" sz="3000" dirty="0"/>
          </a:p>
        </p:txBody>
      </p:sp>
      <p:pic>
        <p:nvPicPr>
          <p:cNvPr id="3" name="Picture 2" descr="0320.Runningon5VMs.png"/>
          <p:cNvPicPr>
            <a:picLocks noChangeAspect="1"/>
          </p:cNvPicPr>
          <p:nvPr/>
        </p:nvPicPr>
        <p:blipFill>
          <a:blip r:embed="rId3"/>
          <a:stretch>
            <a:fillRect/>
          </a:stretch>
        </p:blipFill>
        <p:spPr>
          <a:xfrm>
            <a:off x="0" y="732692"/>
            <a:ext cx="9144000" cy="5392615"/>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2322" name="Rectangle 2"/>
          <p:cNvSpPr>
            <a:spLocks noGrp="1" noChangeArrowheads="1"/>
          </p:cNvSpPr>
          <p:nvPr>
            <p:ph type="ctrTitle"/>
          </p:nvPr>
        </p:nvSpPr>
        <p:spPr>
          <a:xfrm>
            <a:off x="152400" y="-76200"/>
            <a:ext cx="10439400" cy="838200"/>
          </a:xfrm>
        </p:spPr>
        <p:txBody>
          <a:bodyPr>
            <a:normAutofit/>
          </a:bodyPr>
          <a:lstStyle/>
          <a:p>
            <a:r>
              <a:rPr lang="en-US" sz="3000" dirty="0" smtClean="0"/>
              <a:t>Phantom: 3 </a:t>
            </a:r>
            <a:r>
              <a:rPr lang="en-US" sz="3000" dirty="0" err="1" smtClean="0"/>
              <a:t>VMs</a:t>
            </a:r>
            <a:r>
              <a:rPr lang="en-US" sz="3000" dirty="0" smtClean="0"/>
              <a:t> failed “unexpectedly” </a:t>
            </a:r>
            <a:r>
              <a:rPr lang="en-US" sz="3000" dirty="0" err="1" smtClean="0">
                <a:sym typeface="Wingdings"/>
              </a:rPr>
              <a:t></a:t>
            </a:r>
            <a:endParaRPr lang="en-US" sz="3000" dirty="0"/>
          </a:p>
        </p:txBody>
      </p:sp>
      <p:pic>
        <p:nvPicPr>
          <p:cNvPr id="5" name="Picture 4" descr="phantom-term.png"/>
          <p:cNvPicPr>
            <a:picLocks noChangeAspect="1"/>
          </p:cNvPicPr>
          <p:nvPr/>
        </p:nvPicPr>
        <p:blipFill>
          <a:blip r:embed="rId3"/>
          <a:stretch>
            <a:fillRect/>
          </a:stretch>
        </p:blipFill>
        <p:spPr>
          <a:xfrm>
            <a:off x="1371600" y="747830"/>
            <a:ext cx="7293452" cy="6110169"/>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2322" name="Rectangle 2"/>
          <p:cNvSpPr>
            <a:spLocks noGrp="1" noChangeArrowheads="1"/>
          </p:cNvSpPr>
          <p:nvPr>
            <p:ph type="ctrTitle"/>
          </p:nvPr>
        </p:nvSpPr>
        <p:spPr>
          <a:xfrm>
            <a:off x="152400" y="-76200"/>
            <a:ext cx="10439400" cy="838200"/>
          </a:xfrm>
        </p:spPr>
        <p:txBody>
          <a:bodyPr>
            <a:normAutofit/>
          </a:bodyPr>
          <a:lstStyle/>
          <a:p>
            <a:r>
              <a:rPr lang="en-US" sz="3000" dirty="0" smtClean="0"/>
              <a:t>04:39: 2 jobs active after 3 </a:t>
            </a:r>
            <a:r>
              <a:rPr lang="en-US" sz="3000" dirty="0" err="1" smtClean="0"/>
              <a:t>VMs</a:t>
            </a:r>
            <a:r>
              <a:rPr lang="en-US" sz="3000" dirty="0" smtClean="0"/>
              <a:t> failed</a:t>
            </a:r>
            <a:endParaRPr lang="en-US" sz="3000" dirty="0"/>
          </a:p>
        </p:txBody>
      </p:sp>
      <p:pic>
        <p:nvPicPr>
          <p:cNvPr id="3" name="Picture 2" descr="0439.2ActiveAfter3VMsFailed.png"/>
          <p:cNvPicPr>
            <a:picLocks noChangeAspect="1"/>
          </p:cNvPicPr>
          <p:nvPr/>
        </p:nvPicPr>
        <p:blipFill>
          <a:blip r:embed="rId3"/>
          <a:stretch>
            <a:fillRect/>
          </a:stretch>
        </p:blipFill>
        <p:spPr>
          <a:xfrm>
            <a:off x="0" y="732420"/>
            <a:ext cx="9144000" cy="5393159"/>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2322" name="Rectangle 2"/>
          <p:cNvSpPr>
            <a:spLocks noGrp="1" noChangeArrowheads="1"/>
          </p:cNvSpPr>
          <p:nvPr>
            <p:ph type="ctrTitle"/>
          </p:nvPr>
        </p:nvSpPr>
        <p:spPr>
          <a:xfrm>
            <a:off x="152400" y="-76200"/>
            <a:ext cx="10439400" cy="838200"/>
          </a:xfrm>
        </p:spPr>
        <p:txBody>
          <a:bodyPr>
            <a:normAutofit/>
          </a:bodyPr>
          <a:lstStyle/>
          <a:p>
            <a:r>
              <a:rPr lang="en-US" sz="3000" dirty="0" smtClean="0"/>
              <a:t>07:37 Phantom restarts failed </a:t>
            </a:r>
            <a:r>
              <a:rPr lang="en-US" sz="3000" dirty="0" err="1" smtClean="0"/>
              <a:t>VMs</a:t>
            </a:r>
            <a:r>
              <a:rPr lang="en-US" sz="3000" dirty="0" smtClean="0"/>
              <a:t>: 5 jobs active again</a:t>
            </a:r>
            <a:endParaRPr lang="en-US" sz="3000" dirty="0"/>
          </a:p>
        </p:txBody>
      </p:sp>
      <p:pic>
        <p:nvPicPr>
          <p:cNvPr id="3" name="Picture 2" descr="0737.PhantomRecovers-5VMsActive.png"/>
          <p:cNvPicPr>
            <a:picLocks noChangeAspect="1"/>
          </p:cNvPicPr>
          <p:nvPr/>
        </p:nvPicPr>
        <p:blipFill>
          <a:blip r:embed="rId3"/>
          <a:stretch>
            <a:fillRect/>
          </a:stretch>
        </p:blipFill>
        <p:spPr>
          <a:xfrm>
            <a:off x="0" y="733646"/>
            <a:ext cx="9144000" cy="5390707"/>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2322" name="Rectangle 2"/>
          <p:cNvSpPr>
            <a:spLocks noGrp="1" noChangeArrowheads="1"/>
          </p:cNvSpPr>
          <p:nvPr>
            <p:ph type="ctrTitle"/>
          </p:nvPr>
        </p:nvSpPr>
        <p:spPr>
          <a:xfrm>
            <a:off x="152400" y="-76200"/>
            <a:ext cx="10439400" cy="838200"/>
          </a:xfrm>
        </p:spPr>
        <p:txBody>
          <a:bodyPr>
            <a:normAutofit/>
          </a:bodyPr>
          <a:lstStyle/>
          <a:p>
            <a:r>
              <a:rPr lang="en-US" sz="3000" dirty="0" smtClean="0"/>
              <a:t>08:42 Swift application status</a:t>
            </a:r>
            <a:endParaRPr lang="en-US" sz="3000" dirty="0"/>
          </a:p>
        </p:txBody>
      </p:sp>
      <p:pic>
        <p:nvPicPr>
          <p:cNvPr id="3" name="Picture 2" descr="0842.AppTab2.png"/>
          <p:cNvPicPr>
            <a:picLocks noChangeAspect="1"/>
          </p:cNvPicPr>
          <p:nvPr/>
        </p:nvPicPr>
        <p:blipFill>
          <a:blip r:embed="rId3"/>
          <a:stretch>
            <a:fillRect/>
          </a:stretch>
        </p:blipFill>
        <p:spPr>
          <a:xfrm>
            <a:off x="0" y="701842"/>
            <a:ext cx="9144000" cy="5454316"/>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2322" name="Rectangle 2"/>
          <p:cNvSpPr>
            <a:spLocks noGrp="1" noChangeArrowheads="1"/>
          </p:cNvSpPr>
          <p:nvPr>
            <p:ph type="ctrTitle"/>
          </p:nvPr>
        </p:nvSpPr>
        <p:spPr>
          <a:xfrm>
            <a:off x="152400" y="-76200"/>
            <a:ext cx="10439400" cy="838200"/>
          </a:xfrm>
        </p:spPr>
        <p:txBody>
          <a:bodyPr>
            <a:normAutofit/>
          </a:bodyPr>
          <a:lstStyle/>
          <a:p>
            <a:r>
              <a:rPr lang="en-US" sz="3000" dirty="0" smtClean="0"/>
              <a:t>08:46 Swift job status</a:t>
            </a:r>
            <a:endParaRPr lang="en-US" sz="3000" dirty="0"/>
          </a:p>
        </p:txBody>
      </p:sp>
      <p:pic>
        <p:nvPicPr>
          <p:cNvPr id="3" name="Picture 2" descr="0846.JobsTab3.png"/>
          <p:cNvPicPr>
            <a:picLocks noChangeAspect="1"/>
          </p:cNvPicPr>
          <p:nvPr/>
        </p:nvPicPr>
        <p:blipFill>
          <a:blip r:embed="rId3"/>
          <a:stretch>
            <a:fillRect/>
          </a:stretch>
        </p:blipFill>
        <p:spPr>
          <a:xfrm>
            <a:off x="0" y="702871"/>
            <a:ext cx="9144000" cy="5452257"/>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2322" name="Rectangle 2"/>
          <p:cNvSpPr>
            <a:spLocks noGrp="1" noChangeArrowheads="1"/>
          </p:cNvSpPr>
          <p:nvPr>
            <p:ph type="ctrTitle"/>
          </p:nvPr>
        </p:nvSpPr>
        <p:spPr>
          <a:xfrm>
            <a:off x="152400" y="-76200"/>
            <a:ext cx="10439400" cy="838200"/>
          </a:xfrm>
        </p:spPr>
        <p:txBody>
          <a:bodyPr>
            <a:normAutofit/>
          </a:bodyPr>
          <a:lstStyle/>
          <a:p>
            <a:r>
              <a:rPr lang="en-US" sz="3000" dirty="0" smtClean="0"/>
              <a:t>09:01 Swift status overview plot</a:t>
            </a:r>
            <a:endParaRPr lang="en-US" sz="3000" dirty="0"/>
          </a:p>
        </p:txBody>
      </p:sp>
      <p:pic>
        <p:nvPicPr>
          <p:cNvPr id="3" name="Picture 2" descr="0901.StatusMontorTab7.png"/>
          <p:cNvPicPr>
            <a:picLocks noChangeAspect="1"/>
          </p:cNvPicPr>
          <p:nvPr/>
        </p:nvPicPr>
        <p:blipFill>
          <a:blip r:embed="rId3"/>
          <a:stretch>
            <a:fillRect/>
          </a:stretch>
        </p:blipFill>
        <p:spPr>
          <a:xfrm>
            <a:off x="0" y="725186"/>
            <a:ext cx="9144000" cy="5407627"/>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2322" name="Rectangle 2"/>
          <p:cNvSpPr>
            <a:spLocks noGrp="1" noChangeArrowheads="1"/>
          </p:cNvSpPr>
          <p:nvPr>
            <p:ph type="ctrTitle"/>
          </p:nvPr>
        </p:nvSpPr>
        <p:spPr>
          <a:xfrm>
            <a:off x="152400" y="-76200"/>
            <a:ext cx="10439400" cy="838200"/>
          </a:xfrm>
        </p:spPr>
        <p:txBody>
          <a:bodyPr>
            <a:normAutofit/>
          </a:bodyPr>
          <a:lstStyle/>
          <a:p>
            <a:r>
              <a:rPr lang="en-US" sz="3000" dirty="0" smtClean="0"/>
              <a:t>09:08 Swift status – active script lines</a:t>
            </a:r>
            <a:endParaRPr lang="en-US" sz="3000" dirty="0"/>
          </a:p>
        </p:txBody>
      </p:sp>
      <p:pic>
        <p:nvPicPr>
          <p:cNvPr id="3" name="Picture 2" descr="0908.SourceViewTab8.png"/>
          <p:cNvPicPr>
            <a:picLocks noChangeAspect="1"/>
          </p:cNvPicPr>
          <p:nvPr/>
        </p:nvPicPr>
        <p:blipFill>
          <a:blip r:embed="rId3"/>
          <a:stretch>
            <a:fillRect/>
          </a:stretch>
        </p:blipFill>
        <p:spPr>
          <a:xfrm>
            <a:off x="0" y="692202"/>
            <a:ext cx="9144000" cy="5473596"/>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2322" name="Rectangle 2"/>
          <p:cNvSpPr>
            <a:spLocks noGrp="1" noChangeArrowheads="1"/>
          </p:cNvSpPr>
          <p:nvPr>
            <p:ph type="ctrTitle"/>
          </p:nvPr>
        </p:nvSpPr>
        <p:spPr>
          <a:xfrm>
            <a:off x="152400" y="-76200"/>
            <a:ext cx="10439400" cy="838200"/>
          </a:xfrm>
        </p:spPr>
        <p:txBody>
          <a:bodyPr>
            <a:normAutofit/>
          </a:bodyPr>
          <a:lstStyle/>
          <a:p>
            <a:r>
              <a:rPr lang="en-US" sz="3000" dirty="0" smtClean="0"/>
              <a:t>13:04 </a:t>
            </a:r>
            <a:r>
              <a:rPr lang="en-US" sz="3000" dirty="0" err="1" smtClean="0"/>
              <a:t>Ouput</a:t>
            </a:r>
            <a:r>
              <a:rPr lang="en-US" sz="3000" dirty="0" smtClean="0"/>
              <a:t> dataset: </a:t>
            </a:r>
            <a:r>
              <a:rPr lang="en-US" sz="3000" dirty="0" err="1" smtClean="0"/>
              <a:t>ls</a:t>
            </a:r>
            <a:r>
              <a:rPr lang="en-US" sz="3000" dirty="0" smtClean="0"/>
              <a:t> –</a:t>
            </a:r>
            <a:r>
              <a:rPr lang="en-US" sz="3000" dirty="0" err="1" smtClean="0"/>
              <a:t>l</a:t>
            </a:r>
            <a:r>
              <a:rPr lang="en-US" sz="3000" dirty="0" smtClean="0"/>
              <a:t> of files returned from cloud</a:t>
            </a:r>
            <a:endParaRPr lang="en-US" sz="3000" dirty="0"/>
          </a:p>
        </p:txBody>
      </p:sp>
      <p:pic>
        <p:nvPicPr>
          <p:cNvPr id="3" name="Picture 2" descr="1304.DatasetsReturned-ls.png"/>
          <p:cNvPicPr>
            <a:picLocks noChangeAspect="1"/>
          </p:cNvPicPr>
          <p:nvPr/>
        </p:nvPicPr>
        <p:blipFill>
          <a:blip r:embed="rId3"/>
          <a:stretch>
            <a:fillRect/>
          </a:stretch>
        </p:blipFill>
        <p:spPr>
          <a:xfrm>
            <a:off x="0" y="709219"/>
            <a:ext cx="9144000" cy="5439562"/>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2322" name="Rectangle 2"/>
          <p:cNvSpPr>
            <a:spLocks noGrp="1" noChangeArrowheads="1"/>
          </p:cNvSpPr>
          <p:nvPr>
            <p:ph type="ctrTitle"/>
          </p:nvPr>
        </p:nvSpPr>
        <p:spPr>
          <a:xfrm>
            <a:off x="76200" y="-76200"/>
            <a:ext cx="8991600" cy="838200"/>
          </a:xfrm>
        </p:spPr>
        <p:txBody>
          <a:bodyPr>
            <a:normAutofit/>
          </a:bodyPr>
          <a:lstStyle/>
          <a:p>
            <a:r>
              <a:rPr lang="en-US" sz="3000" dirty="0" smtClean="0"/>
              <a:t>Phantom: add more resources</a:t>
            </a:r>
            <a:endParaRPr lang="en-US" sz="3000" dirty="0"/>
          </a:p>
        </p:txBody>
      </p:sp>
      <p:pic>
        <p:nvPicPr>
          <p:cNvPr id="3" name="Picture 2" descr="phantom-run20.png"/>
          <p:cNvPicPr>
            <a:picLocks noChangeAspect="1"/>
          </p:cNvPicPr>
          <p:nvPr/>
        </p:nvPicPr>
        <p:blipFill>
          <a:blip r:embed="rId3"/>
          <a:stretch>
            <a:fillRect/>
          </a:stretch>
        </p:blipFill>
        <p:spPr>
          <a:xfrm>
            <a:off x="990600" y="756938"/>
            <a:ext cx="7307407" cy="6101061"/>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4850" name="Rectangle 2"/>
          <p:cNvSpPr>
            <a:spLocks noGrp="1" noChangeArrowheads="1"/>
          </p:cNvSpPr>
          <p:nvPr>
            <p:ph type="ctrTitle"/>
          </p:nvPr>
        </p:nvSpPr>
        <p:spPr/>
        <p:txBody>
          <a:bodyPr>
            <a:normAutofit/>
          </a:bodyPr>
          <a:lstStyle/>
          <a:p>
            <a:r>
              <a:rPr lang="en-US" dirty="0" smtClean="0"/>
              <a:t>Context</a:t>
            </a:r>
            <a:endParaRPr lang="en-US" dirty="0"/>
          </a:p>
        </p:txBody>
      </p:sp>
      <p:sp>
        <p:nvSpPr>
          <p:cNvPr id="1614851" name="Rectangle 3"/>
          <p:cNvSpPr>
            <a:spLocks noGrp="1" noChangeArrowheads="1"/>
          </p:cNvSpPr>
          <p:nvPr>
            <p:ph sz="quarter" idx="10"/>
          </p:nvPr>
        </p:nvSpPr>
        <p:spPr/>
        <p:txBody>
          <a:bodyPr>
            <a:normAutofit/>
          </a:bodyPr>
          <a:lstStyle/>
          <a:p>
            <a:r>
              <a:rPr lang="en-US" dirty="0" smtClean="0">
                <a:solidFill>
                  <a:srgbClr val="1F497D"/>
                </a:solidFill>
              </a:rPr>
              <a:t>You’ve heard this afternoon how to run Science work in Clouds</a:t>
            </a:r>
            <a:endParaRPr lang="en-US" i="1" dirty="0" smtClean="0">
              <a:solidFill>
                <a:srgbClr val="FF0000"/>
              </a:solidFill>
            </a:endParaRPr>
          </a:p>
          <a:p>
            <a:r>
              <a:rPr lang="en-US" i="1" dirty="0" smtClean="0">
                <a:solidFill>
                  <a:srgbClr val="FF0000"/>
                </a:solidFill>
              </a:rPr>
              <a:t>But further challenges need to be addressed:</a:t>
            </a:r>
          </a:p>
          <a:p>
            <a:pPr lvl="1"/>
            <a:r>
              <a:rPr lang="en-US" i="1" dirty="0" smtClean="0">
                <a:solidFill>
                  <a:srgbClr val="FF0000"/>
                </a:solidFill>
              </a:rPr>
              <a:t>Running applications with data dependencies that require complex pipelines</a:t>
            </a:r>
          </a:p>
          <a:p>
            <a:pPr lvl="1"/>
            <a:r>
              <a:rPr lang="en-US" i="1" dirty="0" smtClean="0">
                <a:solidFill>
                  <a:srgbClr val="FF0000"/>
                </a:solidFill>
              </a:rPr>
              <a:t>Moving data fast and automatically</a:t>
            </a:r>
          </a:p>
          <a:p>
            <a:pPr lvl="1"/>
            <a:r>
              <a:rPr lang="en-US" i="1" dirty="0" smtClean="0">
                <a:solidFill>
                  <a:srgbClr val="FF0000"/>
                </a:solidFill>
              </a:rPr>
              <a:t>Dynamic</a:t>
            </a:r>
            <a:r>
              <a:rPr lang="en-US" dirty="0" smtClean="0">
                <a:solidFill>
                  <a:srgbClr val="FF0000"/>
                </a:solidFill>
              </a:rPr>
              <a:t>ally </a:t>
            </a:r>
            <a:r>
              <a:rPr lang="en-US" i="1" dirty="0" smtClean="0">
                <a:solidFill>
                  <a:srgbClr val="FF0000"/>
                </a:solidFill>
              </a:rPr>
              <a:t>changing size </a:t>
            </a:r>
            <a:r>
              <a:rPr lang="en-US" dirty="0" smtClean="0">
                <a:solidFill>
                  <a:srgbClr val="FF0000"/>
                </a:solidFill>
              </a:rPr>
              <a:t>of provisioned resource pools</a:t>
            </a:r>
          </a:p>
          <a:p>
            <a:pPr lvl="1"/>
            <a:r>
              <a:rPr lang="en-US" i="1" dirty="0" smtClean="0">
                <a:solidFill>
                  <a:srgbClr val="FF0000"/>
                </a:solidFill>
              </a:rPr>
              <a:t>Handling failures</a:t>
            </a:r>
            <a:r>
              <a:rPr lang="en-US" dirty="0" smtClean="0">
                <a:solidFill>
                  <a:srgbClr val="FF0000"/>
                </a:solidFill>
              </a:rPr>
              <a:t> of nodes, networks, application stacks</a:t>
            </a:r>
            <a:endParaRPr lang="en-US" i="1" dirty="0" smtClean="0">
              <a:solidFill>
                <a:srgbClr val="FF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2322" name="Rectangle 2"/>
          <p:cNvSpPr>
            <a:spLocks noGrp="1" noChangeArrowheads="1"/>
          </p:cNvSpPr>
          <p:nvPr>
            <p:ph type="ctrTitle"/>
          </p:nvPr>
        </p:nvSpPr>
        <p:spPr>
          <a:xfrm>
            <a:off x="152400" y="-76200"/>
            <a:ext cx="10439400" cy="838200"/>
          </a:xfrm>
        </p:spPr>
        <p:txBody>
          <a:bodyPr>
            <a:normAutofit/>
          </a:bodyPr>
          <a:lstStyle/>
          <a:p>
            <a:r>
              <a:rPr lang="en-US" sz="3000" dirty="0" smtClean="0"/>
              <a:t>17:59 Increased resources to 12 nodes with Phantom</a:t>
            </a:r>
            <a:endParaRPr lang="en-US" sz="3000" dirty="0"/>
          </a:p>
        </p:txBody>
      </p:sp>
      <p:pic>
        <p:nvPicPr>
          <p:cNvPr id="3" name="Picture 2" descr="1759.NewsVMs-12Active.png"/>
          <p:cNvPicPr>
            <a:picLocks noChangeAspect="1"/>
          </p:cNvPicPr>
          <p:nvPr/>
        </p:nvPicPr>
        <p:blipFill>
          <a:blip r:embed="rId3"/>
          <a:stretch>
            <a:fillRect/>
          </a:stretch>
        </p:blipFill>
        <p:spPr>
          <a:xfrm>
            <a:off x="0" y="737075"/>
            <a:ext cx="9144000" cy="5383850"/>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2322" name="Rectangle 2"/>
          <p:cNvSpPr>
            <a:spLocks noGrp="1" noChangeArrowheads="1"/>
          </p:cNvSpPr>
          <p:nvPr>
            <p:ph type="ctrTitle"/>
          </p:nvPr>
        </p:nvSpPr>
        <p:spPr>
          <a:xfrm>
            <a:off x="152400" y="-76200"/>
            <a:ext cx="10439400" cy="838200"/>
          </a:xfrm>
        </p:spPr>
        <p:txBody>
          <a:bodyPr>
            <a:normAutofit/>
          </a:bodyPr>
          <a:lstStyle/>
          <a:p>
            <a:r>
              <a:rPr lang="en-US" sz="3000" dirty="0" smtClean="0"/>
              <a:t>24:17  &gt;90% completed </a:t>
            </a:r>
            <a:endParaRPr lang="en-US" sz="3000" dirty="0"/>
          </a:p>
        </p:txBody>
      </p:sp>
      <p:pic>
        <p:nvPicPr>
          <p:cNvPr id="3" name="Picture 2" descr="2417.AlmostDone.png"/>
          <p:cNvPicPr>
            <a:picLocks noChangeAspect="1"/>
          </p:cNvPicPr>
          <p:nvPr/>
        </p:nvPicPr>
        <p:blipFill>
          <a:blip r:embed="rId3"/>
          <a:stretch>
            <a:fillRect/>
          </a:stretch>
        </p:blipFill>
        <p:spPr>
          <a:xfrm>
            <a:off x="0" y="694346"/>
            <a:ext cx="9144000" cy="5469308"/>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2322" name="Rectangle 2"/>
          <p:cNvSpPr>
            <a:spLocks noGrp="1" noChangeArrowheads="1"/>
          </p:cNvSpPr>
          <p:nvPr>
            <p:ph type="ctrTitle"/>
          </p:nvPr>
        </p:nvSpPr>
        <p:spPr>
          <a:xfrm>
            <a:off x="152400" y="-76200"/>
            <a:ext cx="10439400" cy="838200"/>
          </a:xfrm>
        </p:spPr>
        <p:txBody>
          <a:bodyPr>
            <a:normAutofit/>
          </a:bodyPr>
          <a:lstStyle/>
          <a:p>
            <a:r>
              <a:rPr lang="en-US" sz="3000" dirty="0" smtClean="0"/>
              <a:t>27:18 Done!</a:t>
            </a:r>
            <a:endParaRPr lang="en-US" sz="3000" dirty="0"/>
          </a:p>
        </p:txBody>
      </p:sp>
      <p:pic>
        <p:nvPicPr>
          <p:cNvPr id="3" name="Picture 2" descr="2718.Done.png"/>
          <p:cNvPicPr>
            <a:picLocks noChangeAspect="1"/>
          </p:cNvPicPr>
          <p:nvPr/>
        </p:nvPicPr>
        <p:blipFill>
          <a:blip r:embed="rId3"/>
          <a:stretch>
            <a:fillRect/>
          </a:stretch>
        </p:blipFill>
        <p:spPr>
          <a:xfrm>
            <a:off x="0" y="710369"/>
            <a:ext cx="9144000" cy="5437262"/>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2322" name="Rectangle 2"/>
          <p:cNvSpPr>
            <a:spLocks noGrp="1" noChangeArrowheads="1"/>
          </p:cNvSpPr>
          <p:nvPr>
            <p:ph type="ctrTitle"/>
          </p:nvPr>
        </p:nvSpPr>
        <p:spPr>
          <a:xfrm>
            <a:off x="152400" y="-76200"/>
            <a:ext cx="10439400" cy="838200"/>
          </a:xfrm>
        </p:spPr>
        <p:txBody>
          <a:bodyPr>
            <a:normAutofit/>
          </a:bodyPr>
          <a:lstStyle/>
          <a:p>
            <a:r>
              <a:rPr lang="en-US" sz="3000" dirty="0" smtClean="0"/>
              <a:t>Supplementary slides</a:t>
            </a:r>
            <a:endParaRPr lang="en-US" sz="30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2322" name="Rectangle 2"/>
          <p:cNvSpPr>
            <a:spLocks noGrp="1" noChangeArrowheads="1"/>
          </p:cNvSpPr>
          <p:nvPr>
            <p:ph type="ctrTitle"/>
          </p:nvPr>
        </p:nvSpPr>
        <p:spPr>
          <a:xfrm>
            <a:off x="152400" y="-76200"/>
            <a:ext cx="10439400" cy="838200"/>
          </a:xfrm>
        </p:spPr>
        <p:txBody>
          <a:bodyPr>
            <a:normAutofit/>
          </a:bodyPr>
          <a:lstStyle/>
          <a:p>
            <a:r>
              <a:rPr lang="en-US" sz="3000" dirty="0" smtClean="0"/>
              <a:t>MODIS script: declare data and external science apps</a:t>
            </a:r>
            <a:endParaRPr lang="en-US" sz="3000" dirty="0"/>
          </a:p>
        </p:txBody>
      </p:sp>
      <p:sp>
        <p:nvSpPr>
          <p:cNvPr id="1592323" name="Rectangle 3"/>
          <p:cNvSpPr>
            <a:spLocks noChangeArrowheads="1"/>
          </p:cNvSpPr>
          <p:nvPr/>
        </p:nvSpPr>
        <p:spPr bwMode="auto">
          <a:xfrm>
            <a:off x="9525" y="858358"/>
            <a:ext cx="9286875" cy="5847242"/>
          </a:xfrm>
          <a:prstGeom prst="rect">
            <a:avLst/>
          </a:prstGeom>
          <a:noFill/>
          <a:ln w="9525">
            <a:noFill/>
            <a:miter lim="800000"/>
            <a:headEnd/>
            <a:tailEnd/>
          </a:ln>
          <a:effectLst/>
        </p:spPr>
        <p:txBody>
          <a:bodyPr wrap="square">
            <a:prstTxWarp prst="textNoShape">
              <a:avLst/>
            </a:prstTxWarp>
            <a:spAutoFit/>
          </a:bodyPr>
          <a:lstStyle/>
          <a:p>
            <a:pPr eaLnBrk="1" hangingPunct="1">
              <a:lnSpc>
                <a:spcPct val="120000"/>
              </a:lnSpc>
            </a:pPr>
            <a:r>
              <a:rPr lang="en-US" sz="1300" dirty="0" smtClean="0">
                <a:solidFill>
                  <a:srgbClr val="000000"/>
                </a:solidFill>
                <a:latin typeface="Courier"/>
                <a:cs typeface="Courier"/>
              </a:rPr>
              <a:t>type file;</a:t>
            </a:r>
          </a:p>
          <a:p>
            <a:pPr eaLnBrk="1" hangingPunct="1">
              <a:lnSpc>
                <a:spcPct val="120000"/>
              </a:lnSpc>
            </a:pPr>
            <a:r>
              <a:rPr lang="en-US" sz="1300" dirty="0" smtClean="0">
                <a:solidFill>
                  <a:srgbClr val="000000"/>
                </a:solidFill>
                <a:latin typeface="Courier"/>
                <a:cs typeface="Courier"/>
              </a:rPr>
              <a:t>type </a:t>
            </a:r>
            <a:r>
              <a:rPr lang="en-US" sz="1300" dirty="0" err="1" smtClean="0">
                <a:solidFill>
                  <a:srgbClr val="000000"/>
                </a:solidFill>
                <a:latin typeface="Courier"/>
                <a:cs typeface="Courier"/>
              </a:rPr>
              <a:t>imagefile</a:t>
            </a:r>
            <a:r>
              <a:rPr lang="en-US" sz="1300" dirty="0" smtClean="0">
                <a:solidFill>
                  <a:srgbClr val="000000"/>
                </a:solidFill>
                <a:latin typeface="Courier"/>
                <a:cs typeface="Courier"/>
              </a:rPr>
              <a:t>;</a:t>
            </a:r>
          </a:p>
          <a:p>
            <a:pPr eaLnBrk="1" hangingPunct="1">
              <a:lnSpc>
                <a:spcPct val="120000"/>
              </a:lnSpc>
            </a:pPr>
            <a:r>
              <a:rPr lang="en-US" sz="1300" dirty="0" smtClean="0">
                <a:solidFill>
                  <a:srgbClr val="000000"/>
                </a:solidFill>
                <a:latin typeface="Courier"/>
                <a:cs typeface="Courier"/>
              </a:rPr>
              <a:t>type </a:t>
            </a:r>
            <a:r>
              <a:rPr lang="en-US" sz="1300" dirty="0" err="1" smtClean="0">
                <a:solidFill>
                  <a:srgbClr val="000000"/>
                </a:solidFill>
                <a:latin typeface="Courier"/>
                <a:cs typeface="Courier"/>
              </a:rPr>
              <a:t>landuse</a:t>
            </a:r>
            <a:r>
              <a:rPr lang="en-US" sz="1300" dirty="0" smtClean="0">
                <a:solidFill>
                  <a:srgbClr val="000000"/>
                </a:solidFill>
                <a:latin typeface="Courier"/>
                <a:cs typeface="Courier"/>
              </a:rPr>
              <a:t>;</a:t>
            </a:r>
          </a:p>
          <a:p>
            <a:pPr eaLnBrk="1" hangingPunct="1">
              <a:lnSpc>
                <a:spcPct val="120000"/>
              </a:lnSpc>
            </a:pPr>
            <a:endParaRPr lang="en-US" sz="1300" dirty="0" smtClean="0">
              <a:solidFill>
                <a:srgbClr val="000000"/>
              </a:solidFill>
              <a:latin typeface="Courier"/>
              <a:cs typeface="Courier"/>
            </a:endParaRPr>
          </a:p>
          <a:p>
            <a:pPr eaLnBrk="1" hangingPunct="1">
              <a:lnSpc>
                <a:spcPct val="120000"/>
              </a:lnSpc>
            </a:pPr>
            <a:r>
              <a:rPr lang="en-US" sz="1300" dirty="0" smtClean="0">
                <a:solidFill>
                  <a:srgbClr val="000000"/>
                </a:solidFill>
                <a:latin typeface="Courier"/>
                <a:cs typeface="Courier"/>
              </a:rPr>
              <a:t>app (</a:t>
            </a:r>
            <a:r>
              <a:rPr lang="en-US" sz="1300" dirty="0" err="1" smtClean="0">
                <a:solidFill>
                  <a:srgbClr val="000000"/>
                </a:solidFill>
                <a:latin typeface="Courier"/>
                <a:cs typeface="Courier"/>
              </a:rPr>
              <a:t>landuse</a:t>
            </a:r>
            <a:r>
              <a:rPr lang="en-US" sz="1300" dirty="0" smtClean="0">
                <a:solidFill>
                  <a:srgbClr val="000000"/>
                </a:solidFill>
                <a:latin typeface="Courier"/>
                <a:cs typeface="Courier"/>
              </a:rPr>
              <a:t> output) </a:t>
            </a:r>
            <a:r>
              <a:rPr lang="en-US" sz="1300" dirty="0" err="1" smtClean="0">
                <a:solidFill>
                  <a:srgbClr val="000000"/>
                </a:solidFill>
                <a:latin typeface="Courier"/>
                <a:cs typeface="Courier"/>
              </a:rPr>
              <a:t>getLandUse</a:t>
            </a:r>
            <a:r>
              <a:rPr lang="en-US" sz="1300" dirty="0" smtClean="0">
                <a:solidFill>
                  <a:srgbClr val="000000"/>
                </a:solidFill>
                <a:latin typeface="Courier"/>
                <a:cs typeface="Courier"/>
              </a:rPr>
              <a:t> (</a:t>
            </a:r>
            <a:r>
              <a:rPr lang="en-US" sz="1300" dirty="0" err="1" smtClean="0">
                <a:solidFill>
                  <a:srgbClr val="000000"/>
                </a:solidFill>
                <a:latin typeface="Courier"/>
                <a:cs typeface="Courier"/>
              </a:rPr>
              <a:t>imagefile</a:t>
            </a:r>
            <a:r>
              <a:rPr lang="en-US" sz="1300" dirty="0" smtClean="0">
                <a:solidFill>
                  <a:srgbClr val="000000"/>
                </a:solidFill>
                <a:latin typeface="Courier"/>
                <a:cs typeface="Courier"/>
              </a:rPr>
              <a:t> input, </a:t>
            </a:r>
            <a:r>
              <a:rPr lang="en-US" sz="1300" dirty="0" err="1" smtClean="0">
                <a:solidFill>
                  <a:srgbClr val="000000"/>
                </a:solidFill>
                <a:latin typeface="Courier"/>
                <a:cs typeface="Courier"/>
              </a:rPr>
              <a:t>int</a:t>
            </a:r>
            <a:r>
              <a:rPr lang="en-US" sz="1300" dirty="0" smtClean="0">
                <a:solidFill>
                  <a:srgbClr val="000000"/>
                </a:solidFill>
                <a:latin typeface="Courier"/>
                <a:cs typeface="Courier"/>
              </a:rPr>
              <a:t> </a:t>
            </a:r>
            <a:r>
              <a:rPr lang="en-US" sz="1300" dirty="0" err="1" smtClean="0">
                <a:solidFill>
                  <a:srgbClr val="000000"/>
                </a:solidFill>
                <a:latin typeface="Courier"/>
                <a:cs typeface="Courier"/>
              </a:rPr>
              <a:t>sortfield</a:t>
            </a:r>
            <a:r>
              <a:rPr lang="en-US" sz="1300" dirty="0" smtClean="0">
                <a:solidFill>
                  <a:srgbClr val="000000"/>
                </a:solidFill>
                <a:latin typeface="Courier"/>
                <a:cs typeface="Courier"/>
              </a:rPr>
              <a:t>)</a:t>
            </a:r>
          </a:p>
          <a:p>
            <a:pPr eaLnBrk="1" hangingPunct="1">
              <a:lnSpc>
                <a:spcPct val="120000"/>
              </a:lnSpc>
            </a:pPr>
            <a:r>
              <a:rPr lang="en-US" sz="1300" dirty="0" smtClean="0">
                <a:solidFill>
                  <a:srgbClr val="000000"/>
                </a:solidFill>
                <a:latin typeface="Courier"/>
                <a:cs typeface="Courier"/>
              </a:rPr>
              <a:t>{ </a:t>
            </a:r>
            <a:r>
              <a:rPr lang="en-US" sz="1300" dirty="0" err="1" smtClean="0">
                <a:solidFill>
                  <a:srgbClr val="000000"/>
                </a:solidFill>
                <a:latin typeface="Courier"/>
                <a:cs typeface="Courier"/>
              </a:rPr>
              <a:t>getlanduse</a:t>
            </a:r>
            <a:r>
              <a:rPr lang="en-US" sz="1300" dirty="0" smtClean="0">
                <a:solidFill>
                  <a:srgbClr val="000000"/>
                </a:solidFill>
                <a:latin typeface="Courier"/>
                <a:cs typeface="Courier"/>
              </a:rPr>
              <a:t> @input </a:t>
            </a:r>
            <a:r>
              <a:rPr lang="en-US" sz="1300" dirty="0" err="1" smtClean="0">
                <a:solidFill>
                  <a:srgbClr val="000000"/>
                </a:solidFill>
                <a:latin typeface="Courier"/>
                <a:cs typeface="Courier"/>
              </a:rPr>
              <a:t>sortfield</a:t>
            </a:r>
            <a:r>
              <a:rPr lang="en-US" sz="1300" dirty="0" smtClean="0">
                <a:solidFill>
                  <a:srgbClr val="000000"/>
                </a:solidFill>
                <a:latin typeface="Courier"/>
                <a:cs typeface="Courier"/>
              </a:rPr>
              <a:t> </a:t>
            </a:r>
            <a:r>
              <a:rPr lang="en-US" sz="1300" dirty="0" err="1" smtClean="0">
                <a:solidFill>
                  <a:srgbClr val="000000"/>
                </a:solidFill>
                <a:latin typeface="Courier"/>
                <a:cs typeface="Courier"/>
              </a:rPr>
              <a:t>stdout</a:t>
            </a:r>
            <a:r>
              <a:rPr lang="en-US" sz="1300" dirty="0" smtClean="0">
                <a:solidFill>
                  <a:srgbClr val="000000"/>
                </a:solidFill>
                <a:latin typeface="Courier"/>
                <a:cs typeface="Courier"/>
              </a:rPr>
              <a:t>=@output ; }</a:t>
            </a:r>
          </a:p>
          <a:p>
            <a:pPr eaLnBrk="1" hangingPunct="1">
              <a:lnSpc>
                <a:spcPct val="120000"/>
              </a:lnSpc>
            </a:pPr>
            <a:endParaRPr lang="en-US" sz="1300" dirty="0" smtClean="0">
              <a:solidFill>
                <a:srgbClr val="000000"/>
              </a:solidFill>
              <a:latin typeface="Courier"/>
              <a:cs typeface="Courier"/>
            </a:endParaRPr>
          </a:p>
          <a:p>
            <a:pPr eaLnBrk="1" hangingPunct="1">
              <a:lnSpc>
                <a:spcPct val="120000"/>
              </a:lnSpc>
            </a:pPr>
            <a:r>
              <a:rPr lang="en-US" sz="1300" dirty="0" smtClean="0">
                <a:solidFill>
                  <a:srgbClr val="000000"/>
                </a:solidFill>
                <a:latin typeface="Courier"/>
                <a:cs typeface="Courier"/>
              </a:rPr>
              <a:t>app (file output, file </a:t>
            </a:r>
            <a:r>
              <a:rPr lang="en-US" sz="1300" dirty="0" err="1" smtClean="0">
                <a:solidFill>
                  <a:srgbClr val="000000"/>
                </a:solidFill>
                <a:latin typeface="Courier"/>
                <a:cs typeface="Courier"/>
              </a:rPr>
              <a:t>tilelist</a:t>
            </a:r>
            <a:r>
              <a:rPr lang="en-US" sz="1300" dirty="0" smtClean="0">
                <a:solidFill>
                  <a:srgbClr val="000000"/>
                </a:solidFill>
                <a:latin typeface="Courier"/>
                <a:cs typeface="Courier"/>
              </a:rPr>
              <a:t>) </a:t>
            </a:r>
            <a:r>
              <a:rPr lang="en-US" sz="1300" dirty="0" err="1" smtClean="0">
                <a:solidFill>
                  <a:srgbClr val="000000"/>
                </a:solidFill>
                <a:latin typeface="Courier"/>
                <a:cs typeface="Courier"/>
              </a:rPr>
              <a:t>analyzeLandUse</a:t>
            </a:r>
            <a:endParaRPr lang="en-US" sz="1300" dirty="0" smtClean="0">
              <a:solidFill>
                <a:srgbClr val="000000"/>
              </a:solidFill>
              <a:latin typeface="Courier"/>
              <a:cs typeface="Courier"/>
            </a:endParaRPr>
          </a:p>
          <a:p>
            <a:pPr eaLnBrk="1" hangingPunct="1">
              <a:lnSpc>
                <a:spcPct val="120000"/>
              </a:lnSpc>
            </a:pPr>
            <a:r>
              <a:rPr lang="en-US" sz="1300" dirty="0" smtClean="0">
                <a:solidFill>
                  <a:srgbClr val="000000"/>
                </a:solidFill>
                <a:latin typeface="Courier"/>
                <a:cs typeface="Courier"/>
              </a:rPr>
              <a:t>    (</a:t>
            </a:r>
            <a:r>
              <a:rPr lang="en-US" sz="1300" dirty="0" err="1" smtClean="0">
                <a:solidFill>
                  <a:srgbClr val="000000"/>
                </a:solidFill>
                <a:latin typeface="Courier"/>
                <a:cs typeface="Courier"/>
              </a:rPr>
              <a:t>landuse</a:t>
            </a:r>
            <a:r>
              <a:rPr lang="en-US" sz="1300" dirty="0" smtClean="0">
                <a:solidFill>
                  <a:srgbClr val="000000"/>
                </a:solidFill>
                <a:latin typeface="Courier"/>
                <a:cs typeface="Courier"/>
              </a:rPr>
              <a:t> input[], string </a:t>
            </a:r>
            <a:r>
              <a:rPr lang="en-US" sz="1300" dirty="0" err="1" smtClean="0">
                <a:solidFill>
                  <a:srgbClr val="000000"/>
                </a:solidFill>
                <a:latin typeface="Courier"/>
                <a:cs typeface="Courier"/>
              </a:rPr>
              <a:t>usetype</a:t>
            </a:r>
            <a:r>
              <a:rPr lang="en-US" sz="1300" dirty="0" smtClean="0">
                <a:solidFill>
                  <a:srgbClr val="000000"/>
                </a:solidFill>
                <a:latin typeface="Courier"/>
                <a:cs typeface="Courier"/>
              </a:rPr>
              <a:t>, </a:t>
            </a:r>
            <a:r>
              <a:rPr lang="en-US" sz="1300" dirty="0" err="1" smtClean="0">
                <a:solidFill>
                  <a:srgbClr val="000000"/>
                </a:solidFill>
                <a:latin typeface="Courier"/>
                <a:cs typeface="Courier"/>
              </a:rPr>
              <a:t>int</a:t>
            </a:r>
            <a:r>
              <a:rPr lang="en-US" sz="1300" dirty="0" smtClean="0">
                <a:solidFill>
                  <a:srgbClr val="000000"/>
                </a:solidFill>
                <a:latin typeface="Courier"/>
                <a:cs typeface="Courier"/>
              </a:rPr>
              <a:t> </a:t>
            </a:r>
            <a:r>
              <a:rPr lang="en-US" sz="1300" dirty="0" err="1" smtClean="0">
                <a:solidFill>
                  <a:srgbClr val="000000"/>
                </a:solidFill>
                <a:latin typeface="Courier"/>
                <a:cs typeface="Courier"/>
              </a:rPr>
              <a:t>maxnum</a:t>
            </a:r>
            <a:r>
              <a:rPr lang="en-US" sz="1300" dirty="0" smtClean="0">
                <a:solidFill>
                  <a:srgbClr val="000000"/>
                </a:solidFill>
                <a:latin typeface="Courier"/>
                <a:cs typeface="Courier"/>
              </a:rPr>
              <a:t>)</a:t>
            </a:r>
          </a:p>
          <a:p>
            <a:pPr eaLnBrk="1" hangingPunct="1">
              <a:lnSpc>
                <a:spcPct val="120000"/>
              </a:lnSpc>
            </a:pPr>
            <a:r>
              <a:rPr lang="en-US" sz="1300" dirty="0" smtClean="0">
                <a:solidFill>
                  <a:srgbClr val="000000"/>
                </a:solidFill>
                <a:latin typeface="Courier"/>
                <a:cs typeface="Courier"/>
              </a:rPr>
              <a:t>{ </a:t>
            </a:r>
            <a:r>
              <a:rPr lang="en-US" sz="1300" dirty="0" err="1" smtClean="0">
                <a:solidFill>
                  <a:srgbClr val="000000"/>
                </a:solidFill>
                <a:latin typeface="Courier"/>
                <a:cs typeface="Courier"/>
              </a:rPr>
              <a:t>analyzelanduse</a:t>
            </a:r>
            <a:r>
              <a:rPr lang="en-US" sz="1300" dirty="0" smtClean="0">
                <a:solidFill>
                  <a:srgbClr val="000000"/>
                </a:solidFill>
                <a:latin typeface="Courier"/>
                <a:cs typeface="Courier"/>
              </a:rPr>
              <a:t> @output @</a:t>
            </a:r>
            <a:r>
              <a:rPr lang="en-US" sz="1300" dirty="0" err="1" smtClean="0">
                <a:solidFill>
                  <a:srgbClr val="000000"/>
                </a:solidFill>
                <a:latin typeface="Courier"/>
                <a:cs typeface="Courier"/>
              </a:rPr>
              <a:t>tilelist</a:t>
            </a:r>
            <a:r>
              <a:rPr lang="en-US" sz="1300" dirty="0" smtClean="0">
                <a:solidFill>
                  <a:srgbClr val="000000"/>
                </a:solidFill>
                <a:latin typeface="Courier"/>
                <a:cs typeface="Courier"/>
              </a:rPr>
              <a:t> </a:t>
            </a:r>
            <a:r>
              <a:rPr lang="en-US" sz="1300" dirty="0" err="1" smtClean="0">
                <a:solidFill>
                  <a:srgbClr val="000000"/>
                </a:solidFill>
                <a:latin typeface="Courier"/>
                <a:cs typeface="Courier"/>
              </a:rPr>
              <a:t>usetype</a:t>
            </a:r>
            <a:r>
              <a:rPr lang="en-US" sz="1300" dirty="0" smtClean="0">
                <a:solidFill>
                  <a:srgbClr val="000000"/>
                </a:solidFill>
                <a:latin typeface="Courier"/>
                <a:cs typeface="Courier"/>
              </a:rPr>
              <a:t> </a:t>
            </a:r>
            <a:r>
              <a:rPr lang="en-US" sz="1300" dirty="0" err="1" smtClean="0">
                <a:solidFill>
                  <a:srgbClr val="000000"/>
                </a:solidFill>
                <a:latin typeface="Courier"/>
                <a:cs typeface="Courier"/>
              </a:rPr>
              <a:t>maxnum</a:t>
            </a:r>
            <a:r>
              <a:rPr lang="en-US" sz="1300" dirty="0" smtClean="0">
                <a:solidFill>
                  <a:srgbClr val="000000"/>
                </a:solidFill>
                <a:latin typeface="Courier"/>
                <a:cs typeface="Courier"/>
              </a:rPr>
              <a:t> @</a:t>
            </a:r>
            <a:r>
              <a:rPr lang="en-US" sz="1300" dirty="0" err="1" smtClean="0">
                <a:solidFill>
                  <a:srgbClr val="000000"/>
                </a:solidFill>
                <a:latin typeface="Courier"/>
                <a:cs typeface="Courier"/>
              </a:rPr>
              <a:t>filenames(input</a:t>
            </a:r>
            <a:r>
              <a:rPr lang="en-US" sz="1300" dirty="0" smtClean="0">
                <a:solidFill>
                  <a:srgbClr val="000000"/>
                </a:solidFill>
                <a:latin typeface="Courier"/>
                <a:cs typeface="Courier"/>
              </a:rPr>
              <a:t>); }</a:t>
            </a:r>
          </a:p>
          <a:p>
            <a:pPr eaLnBrk="1" hangingPunct="1">
              <a:lnSpc>
                <a:spcPct val="120000"/>
              </a:lnSpc>
            </a:pPr>
            <a:endParaRPr lang="en-US" sz="1300" dirty="0" smtClean="0">
              <a:solidFill>
                <a:srgbClr val="000000"/>
              </a:solidFill>
              <a:latin typeface="Courier"/>
              <a:cs typeface="Courier"/>
            </a:endParaRPr>
          </a:p>
          <a:p>
            <a:pPr eaLnBrk="1" hangingPunct="1">
              <a:lnSpc>
                <a:spcPct val="120000"/>
              </a:lnSpc>
            </a:pPr>
            <a:r>
              <a:rPr lang="en-US" sz="1300" dirty="0" smtClean="0">
                <a:solidFill>
                  <a:srgbClr val="000000"/>
                </a:solidFill>
                <a:latin typeface="Courier"/>
                <a:cs typeface="Courier"/>
              </a:rPr>
              <a:t>app (</a:t>
            </a:r>
            <a:r>
              <a:rPr lang="en-US" sz="1300" dirty="0" err="1" smtClean="0">
                <a:solidFill>
                  <a:srgbClr val="000000"/>
                </a:solidFill>
                <a:latin typeface="Courier"/>
                <a:cs typeface="Courier"/>
              </a:rPr>
              <a:t>imagefile</a:t>
            </a:r>
            <a:r>
              <a:rPr lang="en-US" sz="1300" dirty="0" smtClean="0">
                <a:solidFill>
                  <a:srgbClr val="000000"/>
                </a:solidFill>
                <a:latin typeface="Courier"/>
                <a:cs typeface="Courier"/>
              </a:rPr>
              <a:t> output) </a:t>
            </a:r>
            <a:r>
              <a:rPr lang="en-US" sz="1300" dirty="0" err="1" smtClean="0">
                <a:solidFill>
                  <a:srgbClr val="000000"/>
                </a:solidFill>
                <a:latin typeface="Courier"/>
                <a:cs typeface="Courier"/>
              </a:rPr>
              <a:t>colorMODIS</a:t>
            </a:r>
            <a:r>
              <a:rPr lang="en-US" sz="1300" dirty="0" smtClean="0">
                <a:solidFill>
                  <a:srgbClr val="000000"/>
                </a:solidFill>
                <a:latin typeface="Courier"/>
                <a:cs typeface="Courier"/>
              </a:rPr>
              <a:t> (</a:t>
            </a:r>
            <a:r>
              <a:rPr lang="en-US" sz="1300" dirty="0" err="1" smtClean="0">
                <a:solidFill>
                  <a:srgbClr val="000000"/>
                </a:solidFill>
                <a:latin typeface="Courier"/>
                <a:cs typeface="Courier"/>
              </a:rPr>
              <a:t>imagefile</a:t>
            </a:r>
            <a:r>
              <a:rPr lang="en-US" sz="1300" dirty="0" smtClean="0">
                <a:solidFill>
                  <a:srgbClr val="000000"/>
                </a:solidFill>
                <a:latin typeface="Courier"/>
                <a:cs typeface="Courier"/>
              </a:rPr>
              <a:t> input)</a:t>
            </a:r>
          </a:p>
          <a:p>
            <a:pPr eaLnBrk="1" hangingPunct="1">
              <a:lnSpc>
                <a:spcPct val="120000"/>
              </a:lnSpc>
            </a:pPr>
            <a:r>
              <a:rPr lang="en-US" sz="1300" dirty="0" smtClean="0">
                <a:solidFill>
                  <a:srgbClr val="000000"/>
                </a:solidFill>
                <a:latin typeface="Courier"/>
                <a:cs typeface="Courier"/>
              </a:rPr>
              <a:t>{ </a:t>
            </a:r>
            <a:r>
              <a:rPr lang="en-US" sz="1300" dirty="0" err="1" smtClean="0">
                <a:solidFill>
                  <a:srgbClr val="000000"/>
                </a:solidFill>
                <a:latin typeface="Courier"/>
                <a:cs typeface="Courier"/>
              </a:rPr>
              <a:t>colormodis</a:t>
            </a:r>
            <a:r>
              <a:rPr lang="en-US" sz="1300" dirty="0" smtClean="0">
                <a:solidFill>
                  <a:srgbClr val="000000"/>
                </a:solidFill>
                <a:latin typeface="Courier"/>
                <a:cs typeface="Courier"/>
              </a:rPr>
              <a:t> @input @output; }</a:t>
            </a:r>
          </a:p>
          <a:p>
            <a:pPr eaLnBrk="1" hangingPunct="1">
              <a:lnSpc>
                <a:spcPct val="120000"/>
              </a:lnSpc>
            </a:pPr>
            <a:endParaRPr lang="en-US" sz="1300" dirty="0" smtClean="0">
              <a:solidFill>
                <a:srgbClr val="000000"/>
              </a:solidFill>
              <a:latin typeface="Courier"/>
              <a:cs typeface="Courier"/>
            </a:endParaRPr>
          </a:p>
          <a:p>
            <a:pPr eaLnBrk="1" hangingPunct="1">
              <a:lnSpc>
                <a:spcPct val="120000"/>
              </a:lnSpc>
            </a:pPr>
            <a:r>
              <a:rPr lang="en-US" sz="1300" dirty="0" smtClean="0">
                <a:solidFill>
                  <a:srgbClr val="000000"/>
                </a:solidFill>
                <a:latin typeface="Courier"/>
                <a:cs typeface="Courier"/>
              </a:rPr>
              <a:t>app (</a:t>
            </a:r>
            <a:r>
              <a:rPr lang="en-US" sz="1300" dirty="0" err="1" smtClean="0">
                <a:solidFill>
                  <a:srgbClr val="000000"/>
                </a:solidFill>
                <a:latin typeface="Courier"/>
                <a:cs typeface="Courier"/>
              </a:rPr>
              <a:t>imagefile</a:t>
            </a:r>
            <a:r>
              <a:rPr lang="en-US" sz="1300" dirty="0" smtClean="0">
                <a:solidFill>
                  <a:srgbClr val="000000"/>
                </a:solidFill>
                <a:latin typeface="Courier"/>
                <a:cs typeface="Courier"/>
              </a:rPr>
              <a:t> output) assemble</a:t>
            </a:r>
          </a:p>
          <a:p>
            <a:pPr eaLnBrk="1" hangingPunct="1">
              <a:lnSpc>
                <a:spcPct val="120000"/>
              </a:lnSpc>
            </a:pPr>
            <a:r>
              <a:rPr lang="en-US" sz="1300" dirty="0" smtClean="0">
                <a:solidFill>
                  <a:srgbClr val="000000"/>
                </a:solidFill>
                <a:latin typeface="Courier"/>
                <a:cs typeface="Courier"/>
              </a:rPr>
              <a:t>    (file selected, </a:t>
            </a:r>
            <a:r>
              <a:rPr lang="en-US" sz="1300" dirty="0" err="1" smtClean="0">
                <a:solidFill>
                  <a:srgbClr val="000000"/>
                </a:solidFill>
                <a:latin typeface="Courier"/>
                <a:cs typeface="Courier"/>
              </a:rPr>
              <a:t>imagefile</a:t>
            </a:r>
            <a:r>
              <a:rPr lang="en-US" sz="1300" dirty="0" smtClean="0">
                <a:solidFill>
                  <a:srgbClr val="000000"/>
                </a:solidFill>
                <a:latin typeface="Courier"/>
                <a:cs typeface="Courier"/>
              </a:rPr>
              <a:t> image[], string </a:t>
            </a:r>
            <a:r>
              <a:rPr lang="en-US" sz="1300" dirty="0" err="1" smtClean="0">
                <a:solidFill>
                  <a:srgbClr val="000000"/>
                </a:solidFill>
                <a:latin typeface="Courier"/>
                <a:cs typeface="Courier"/>
              </a:rPr>
              <a:t>webdir</a:t>
            </a:r>
            <a:r>
              <a:rPr lang="en-US" sz="1300" dirty="0" smtClean="0">
                <a:solidFill>
                  <a:srgbClr val="000000"/>
                </a:solidFill>
                <a:latin typeface="Courier"/>
                <a:cs typeface="Courier"/>
              </a:rPr>
              <a:t>)</a:t>
            </a:r>
          </a:p>
          <a:p>
            <a:pPr eaLnBrk="1" hangingPunct="1">
              <a:lnSpc>
                <a:spcPct val="120000"/>
              </a:lnSpc>
            </a:pPr>
            <a:r>
              <a:rPr lang="en-US" sz="1300" dirty="0" smtClean="0">
                <a:solidFill>
                  <a:srgbClr val="000000"/>
                </a:solidFill>
                <a:latin typeface="Courier"/>
                <a:cs typeface="Courier"/>
              </a:rPr>
              <a:t>{ assemble @output @selected @filename(image[0]) </a:t>
            </a:r>
            <a:r>
              <a:rPr lang="en-US" sz="1300" dirty="0" err="1" smtClean="0">
                <a:solidFill>
                  <a:srgbClr val="000000"/>
                </a:solidFill>
                <a:latin typeface="Courier"/>
                <a:cs typeface="Courier"/>
              </a:rPr>
              <a:t>webdir</a:t>
            </a:r>
            <a:r>
              <a:rPr lang="en-US" sz="1300" dirty="0" smtClean="0">
                <a:solidFill>
                  <a:srgbClr val="000000"/>
                </a:solidFill>
                <a:latin typeface="Courier"/>
                <a:cs typeface="Courier"/>
              </a:rPr>
              <a:t>; }</a:t>
            </a:r>
          </a:p>
          <a:p>
            <a:pPr eaLnBrk="1" hangingPunct="1">
              <a:lnSpc>
                <a:spcPct val="120000"/>
              </a:lnSpc>
            </a:pPr>
            <a:endParaRPr lang="en-US" sz="1300" dirty="0" smtClean="0">
              <a:solidFill>
                <a:srgbClr val="000000"/>
              </a:solidFill>
              <a:latin typeface="Courier"/>
              <a:cs typeface="Courier"/>
            </a:endParaRPr>
          </a:p>
          <a:p>
            <a:pPr eaLnBrk="1" hangingPunct="1">
              <a:lnSpc>
                <a:spcPct val="120000"/>
              </a:lnSpc>
            </a:pPr>
            <a:r>
              <a:rPr lang="en-US" sz="1300" dirty="0" smtClean="0">
                <a:solidFill>
                  <a:srgbClr val="000000"/>
                </a:solidFill>
                <a:latin typeface="Courier"/>
                <a:cs typeface="Courier"/>
              </a:rPr>
              <a:t>app (</a:t>
            </a:r>
            <a:r>
              <a:rPr lang="en-US" sz="1300" dirty="0" err="1" smtClean="0">
                <a:solidFill>
                  <a:srgbClr val="000000"/>
                </a:solidFill>
                <a:latin typeface="Courier"/>
                <a:cs typeface="Courier"/>
              </a:rPr>
              <a:t>imagefile</a:t>
            </a:r>
            <a:r>
              <a:rPr lang="en-US" sz="1300" dirty="0" smtClean="0">
                <a:solidFill>
                  <a:srgbClr val="000000"/>
                </a:solidFill>
                <a:latin typeface="Courier"/>
                <a:cs typeface="Courier"/>
              </a:rPr>
              <a:t> grid) </a:t>
            </a:r>
            <a:r>
              <a:rPr lang="en-US" sz="1300" dirty="0" err="1" smtClean="0">
                <a:solidFill>
                  <a:srgbClr val="000000"/>
                </a:solidFill>
                <a:latin typeface="Courier"/>
                <a:cs typeface="Courier"/>
              </a:rPr>
              <a:t>markMap</a:t>
            </a:r>
            <a:r>
              <a:rPr lang="en-US" sz="1300" dirty="0" smtClean="0">
                <a:solidFill>
                  <a:srgbClr val="000000"/>
                </a:solidFill>
                <a:latin typeface="Courier"/>
                <a:cs typeface="Courier"/>
              </a:rPr>
              <a:t> (file </a:t>
            </a:r>
            <a:r>
              <a:rPr lang="en-US" sz="1300" dirty="0" err="1" smtClean="0">
                <a:solidFill>
                  <a:srgbClr val="000000"/>
                </a:solidFill>
                <a:latin typeface="Courier"/>
                <a:cs typeface="Courier"/>
              </a:rPr>
              <a:t>tilelist</a:t>
            </a:r>
            <a:r>
              <a:rPr lang="en-US" sz="1300" dirty="0" smtClean="0">
                <a:solidFill>
                  <a:srgbClr val="000000"/>
                </a:solidFill>
                <a:latin typeface="Courier"/>
                <a:cs typeface="Courier"/>
              </a:rPr>
              <a:t>) </a:t>
            </a:r>
          </a:p>
          <a:p>
            <a:pPr eaLnBrk="1" hangingPunct="1">
              <a:lnSpc>
                <a:spcPct val="120000"/>
              </a:lnSpc>
            </a:pPr>
            <a:r>
              <a:rPr lang="en-US" sz="1300" dirty="0" smtClean="0">
                <a:solidFill>
                  <a:srgbClr val="000000"/>
                </a:solidFill>
                <a:latin typeface="Courier"/>
                <a:cs typeface="Courier"/>
              </a:rPr>
              <a:t>{ </a:t>
            </a:r>
            <a:r>
              <a:rPr lang="en-US" sz="1300" dirty="0" err="1" smtClean="0">
                <a:solidFill>
                  <a:srgbClr val="000000"/>
                </a:solidFill>
                <a:latin typeface="Courier"/>
                <a:cs typeface="Courier"/>
              </a:rPr>
              <a:t>markmap</a:t>
            </a:r>
            <a:r>
              <a:rPr lang="en-US" sz="1300" dirty="0" smtClean="0">
                <a:solidFill>
                  <a:srgbClr val="000000"/>
                </a:solidFill>
                <a:latin typeface="Courier"/>
                <a:cs typeface="Courier"/>
              </a:rPr>
              <a:t> @</a:t>
            </a:r>
            <a:r>
              <a:rPr lang="en-US" sz="1300" dirty="0" err="1" smtClean="0">
                <a:solidFill>
                  <a:srgbClr val="000000"/>
                </a:solidFill>
                <a:latin typeface="Courier"/>
                <a:cs typeface="Courier"/>
              </a:rPr>
              <a:t>tilelist</a:t>
            </a:r>
            <a:r>
              <a:rPr lang="en-US" sz="1300" dirty="0" smtClean="0">
                <a:solidFill>
                  <a:srgbClr val="000000"/>
                </a:solidFill>
                <a:latin typeface="Courier"/>
                <a:cs typeface="Courier"/>
              </a:rPr>
              <a:t> @grid; }</a:t>
            </a:r>
          </a:p>
          <a:p>
            <a:pPr eaLnBrk="1" hangingPunct="1">
              <a:lnSpc>
                <a:spcPct val="120000"/>
              </a:lnSpc>
            </a:pPr>
            <a:endParaRPr lang="en-US" sz="1300" dirty="0" smtClean="0">
              <a:solidFill>
                <a:srgbClr val="000000"/>
              </a:solidFill>
              <a:latin typeface="Courier"/>
              <a:cs typeface="Courier"/>
            </a:endParaRPr>
          </a:p>
          <a:p>
            <a:pPr eaLnBrk="1" hangingPunct="1">
              <a:lnSpc>
                <a:spcPct val="120000"/>
              </a:lnSpc>
            </a:pPr>
            <a:r>
              <a:rPr lang="en-US" sz="1300" dirty="0" err="1" smtClean="0">
                <a:solidFill>
                  <a:srgbClr val="000000"/>
                </a:solidFill>
                <a:latin typeface="Courier"/>
                <a:cs typeface="Courier"/>
              </a:rPr>
              <a:t>int</a:t>
            </a:r>
            <a:r>
              <a:rPr lang="en-US" sz="1300" dirty="0" smtClean="0">
                <a:solidFill>
                  <a:srgbClr val="000000"/>
                </a:solidFill>
                <a:latin typeface="Courier"/>
                <a:cs typeface="Courier"/>
              </a:rPr>
              <a:t> </a:t>
            </a:r>
            <a:r>
              <a:rPr lang="en-US" sz="1300" dirty="0" err="1" smtClean="0">
                <a:solidFill>
                  <a:srgbClr val="000000"/>
                </a:solidFill>
                <a:latin typeface="Courier"/>
                <a:cs typeface="Courier"/>
              </a:rPr>
              <a:t>nFiles</a:t>
            </a:r>
            <a:r>
              <a:rPr lang="en-US" sz="1300" dirty="0" smtClean="0">
                <a:solidFill>
                  <a:srgbClr val="000000"/>
                </a:solidFill>
                <a:latin typeface="Courier"/>
                <a:cs typeface="Courier"/>
              </a:rPr>
              <a:t> =      @toint(@arg("nfiles","1000"));</a:t>
            </a:r>
          </a:p>
          <a:p>
            <a:pPr eaLnBrk="1" hangingPunct="1">
              <a:lnSpc>
                <a:spcPct val="120000"/>
              </a:lnSpc>
            </a:pPr>
            <a:r>
              <a:rPr lang="en-US" sz="1300" dirty="0" err="1" smtClean="0">
                <a:solidFill>
                  <a:srgbClr val="000000"/>
                </a:solidFill>
                <a:latin typeface="Courier"/>
                <a:cs typeface="Courier"/>
              </a:rPr>
              <a:t>int</a:t>
            </a:r>
            <a:r>
              <a:rPr lang="en-US" sz="1300" dirty="0" smtClean="0">
                <a:solidFill>
                  <a:srgbClr val="000000"/>
                </a:solidFill>
                <a:latin typeface="Courier"/>
                <a:cs typeface="Courier"/>
              </a:rPr>
              <a:t> </a:t>
            </a:r>
            <a:r>
              <a:rPr lang="en-US" sz="1300" dirty="0" err="1" smtClean="0">
                <a:solidFill>
                  <a:srgbClr val="000000"/>
                </a:solidFill>
                <a:latin typeface="Courier"/>
                <a:cs typeface="Courier"/>
              </a:rPr>
              <a:t>nSelect</a:t>
            </a:r>
            <a:r>
              <a:rPr lang="en-US" sz="1300" dirty="0" smtClean="0">
                <a:solidFill>
                  <a:srgbClr val="000000"/>
                </a:solidFill>
                <a:latin typeface="Courier"/>
                <a:cs typeface="Courier"/>
              </a:rPr>
              <a:t> =     @toint(@arg("nselect","12")); ...</a:t>
            </a:r>
          </a:p>
          <a:p>
            <a:pPr eaLnBrk="1" hangingPunct="1">
              <a:lnSpc>
                <a:spcPct val="120000"/>
              </a:lnSpc>
            </a:pPr>
            <a:endParaRPr lang="en-US" sz="1300" dirty="0" smtClean="0">
              <a:solidFill>
                <a:srgbClr val="000000"/>
              </a:solidFill>
              <a:latin typeface="Courier"/>
              <a:cs typeface="Courier"/>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2322" name="Rectangle 2"/>
          <p:cNvSpPr>
            <a:spLocks noGrp="1" noChangeArrowheads="1"/>
          </p:cNvSpPr>
          <p:nvPr>
            <p:ph type="ctrTitle"/>
          </p:nvPr>
        </p:nvSpPr>
        <p:spPr>
          <a:xfrm>
            <a:off x="152400" y="-76200"/>
            <a:ext cx="10439400" cy="838200"/>
          </a:xfrm>
        </p:spPr>
        <p:txBody>
          <a:bodyPr>
            <a:normAutofit/>
          </a:bodyPr>
          <a:lstStyle/>
          <a:p>
            <a:r>
              <a:rPr lang="en-US" sz="3000" dirty="0" smtClean="0"/>
              <a:t>MODIS script: compute land use and max usage</a:t>
            </a:r>
            <a:endParaRPr lang="en-US" sz="3000" dirty="0"/>
          </a:p>
        </p:txBody>
      </p:sp>
      <p:sp>
        <p:nvSpPr>
          <p:cNvPr id="1592323" name="Rectangle 3"/>
          <p:cNvSpPr>
            <a:spLocks noChangeArrowheads="1"/>
          </p:cNvSpPr>
          <p:nvPr/>
        </p:nvSpPr>
        <p:spPr bwMode="auto">
          <a:xfrm>
            <a:off x="85725" y="988960"/>
            <a:ext cx="9286875" cy="5107040"/>
          </a:xfrm>
          <a:prstGeom prst="rect">
            <a:avLst/>
          </a:prstGeom>
          <a:noFill/>
          <a:ln w="9525">
            <a:noFill/>
            <a:miter lim="800000"/>
            <a:headEnd/>
            <a:tailEnd/>
          </a:ln>
          <a:effectLst/>
        </p:spPr>
        <p:txBody>
          <a:bodyPr wrap="square">
            <a:prstTxWarp prst="textNoShape">
              <a:avLst/>
            </a:prstTxWarp>
            <a:spAutoFit/>
          </a:bodyPr>
          <a:lstStyle/>
          <a:p>
            <a:pPr eaLnBrk="1" hangingPunct="1">
              <a:lnSpc>
                <a:spcPct val="120000"/>
              </a:lnSpc>
            </a:pPr>
            <a:r>
              <a:rPr lang="en-US" sz="1600" dirty="0" err="1" smtClean="0">
                <a:solidFill>
                  <a:srgbClr val="000000"/>
                </a:solidFill>
                <a:latin typeface="Courier"/>
                <a:cs typeface="Courier"/>
              </a:rPr>
              <a:t>imagefile</a:t>
            </a:r>
            <a:r>
              <a:rPr lang="en-US" sz="1600" dirty="0" smtClean="0">
                <a:solidFill>
                  <a:srgbClr val="000000"/>
                </a:solidFill>
                <a:latin typeface="Courier"/>
                <a:cs typeface="Courier"/>
              </a:rPr>
              <a:t> </a:t>
            </a:r>
            <a:r>
              <a:rPr lang="en-US" sz="1600" dirty="0" err="1" smtClean="0">
                <a:solidFill>
                  <a:srgbClr val="000000"/>
                </a:solidFill>
                <a:latin typeface="Courier"/>
                <a:cs typeface="Courier"/>
              </a:rPr>
              <a:t>geos</a:t>
            </a:r>
            <a:r>
              <a:rPr lang="en-US" sz="1600" dirty="0" smtClean="0">
                <a:solidFill>
                  <a:srgbClr val="000000"/>
                </a:solidFill>
                <a:latin typeface="Courier"/>
                <a:cs typeface="Courier"/>
              </a:rPr>
              <a:t>[] &lt;ext; exec="</a:t>
            </a:r>
            <a:r>
              <a:rPr lang="en-US" sz="1600" dirty="0" err="1" smtClean="0">
                <a:solidFill>
                  <a:srgbClr val="000000"/>
                </a:solidFill>
                <a:latin typeface="Courier"/>
                <a:cs typeface="Courier"/>
              </a:rPr>
              <a:t>modis.mapper</a:t>
            </a:r>
            <a:r>
              <a:rPr lang="en-US" sz="1600" dirty="0" smtClean="0">
                <a:solidFill>
                  <a:srgbClr val="000000"/>
                </a:solidFill>
                <a:latin typeface="Courier"/>
                <a:cs typeface="Courier"/>
              </a:rPr>
              <a:t>",      # Input Dataset</a:t>
            </a:r>
          </a:p>
          <a:p>
            <a:pPr eaLnBrk="1" hangingPunct="1">
              <a:lnSpc>
                <a:spcPct val="120000"/>
              </a:lnSpc>
            </a:pPr>
            <a:r>
              <a:rPr lang="en-US" sz="1600" dirty="0" smtClean="0">
                <a:solidFill>
                  <a:srgbClr val="000000"/>
                </a:solidFill>
                <a:latin typeface="Courier"/>
                <a:cs typeface="Courier"/>
              </a:rPr>
              <a:t>  location=</a:t>
            </a:r>
            <a:r>
              <a:rPr lang="en-US" sz="1600" dirty="0" err="1" smtClean="0">
                <a:solidFill>
                  <a:srgbClr val="000000"/>
                </a:solidFill>
                <a:latin typeface="Courier"/>
                <a:cs typeface="Courier"/>
              </a:rPr>
              <a:t>MODISdir</a:t>
            </a:r>
            <a:r>
              <a:rPr lang="en-US" sz="1600" dirty="0" smtClean="0">
                <a:solidFill>
                  <a:srgbClr val="000000"/>
                </a:solidFill>
                <a:latin typeface="Courier"/>
                <a:cs typeface="Courier"/>
              </a:rPr>
              <a:t>, suffix=".</a:t>
            </a:r>
            <a:r>
              <a:rPr lang="en-US" sz="1600" dirty="0" err="1" smtClean="0">
                <a:solidFill>
                  <a:srgbClr val="000000"/>
                </a:solidFill>
                <a:latin typeface="Courier"/>
                <a:cs typeface="Courier"/>
              </a:rPr>
              <a:t>tif</a:t>
            </a:r>
            <a:r>
              <a:rPr lang="en-US" sz="1600" dirty="0" smtClean="0">
                <a:solidFill>
                  <a:srgbClr val="000000"/>
                </a:solidFill>
                <a:latin typeface="Courier"/>
                <a:cs typeface="Courier"/>
              </a:rPr>
              <a:t>", </a:t>
            </a:r>
            <a:r>
              <a:rPr lang="en-US" sz="1600" dirty="0" err="1" smtClean="0">
                <a:solidFill>
                  <a:srgbClr val="000000"/>
                </a:solidFill>
                <a:latin typeface="Courier"/>
                <a:cs typeface="Courier"/>
              </a:rPr>
              <a:t>n</a:t>
            </a:r>
            <a:r>
              <a:rPr lang="en-US" sz="1600" dirty="0" smtClean="0">
                <a:solidFill>
                  <a:srgbClr val="000000"/>
                </a:solidFill>
                <a:latin typeface="Courier"/>
                <a:cs typeface="Courier"/>
              </a:rPr>
              <a:t>=</a:t>
            </a:r>
            <a:r>
              <a:rPr lang="en-US" sz="1600" dirty="0" err="1" smtClean="0">
                <a:solidFill>
                  <a:srgbClr val="000000"/>
                </a:solidFill>
                <a:latin typeface="Courier"/>
                <a:cs typeface="Courier"/>
              </a:rPr>
              <a:t>nFiles</a:t>
            </a:r>
            <a:r>
              <a:rPr lang="en-US" sz="1600" dirty="0" smtClean="0">
                <a:solidFill>
                  <a:srgbClr val="000000"/>
                </a:solidFill>
                <a:latin typeface="Courier"/>
                <a:cs typeface="Courier"/>
              </a:rPr>
              <a:t> &gt;;</a:t>
            </a:r>
          </a:p>
          <a:p>
            <a:pPr eaLnBrk="1" hangingPunct="1">
              <a:lnSpc>
                <a:spcPct val="120000"/>
              </a:lnSpc>
            </a:pPr>
            <a:endParaRPr lang="en-US" sz="1600" dirty="0" smtClean="0">
              <a:solidFill>
                <a:srgbClr val="000000"/>
              </a:solidFill>
              <a:latin typeface="Courier"/>
              <a:cs typeface="Courier"/>
            </a:endParaRPr>
          </a:p>
          <a:p>
            <a:pPr eaLnBrk="1" hangingPunct="1">
              <a:lnSpc>
                <a:spcPct val="120000"/>
              </a:lnSpc>
            </a:pPr>
            <a:r>
              <a:rPr lang="en-US" sz="1600" dirty="0" smtClean="0">
                <a:solidFill>
                  <a:srgbClr val="000000"/>
                </a:solidFill>
                <a:latin typeface="Courier"/>
                <a:cs typeface="Courier"/>
              </a:rPr>
              <a:t># Compute the land use summary of each MODIS tile</a:t>
            </a:r>
          </a:p>
          <a:p>
            <a:pPr eaLnBrk="1" hangingPunct="1">
              <a:lnSpc>
                <a:spcPct val="120000"/>
              </a:lnSpc>
            </a:pPr>
            <a:endParaRPr lang="en-US" sz="1600" dirty="0" smtClean="0">
              <a:solidFill>
                <a:srgbClr val="000000"/>
              </a:solidFill>
              <a:latin typeface="Courier"/>
              <a:cs typeface="Courier"/>
            </a:endParaRPr>
          </a:p>
          <a:p>
            <a:pPr eaLnBrk="1" hangingPunct="1">
              <a:lnSpc>
                <a:spcPct val="120000"/>
              </a:lnSpc>
            </a:pPr>
            <a:r>
              <a:rPr lang="en-US" sz="1600" dirty="0" err="1" smtClean="0">
                <a:solidFill>
                  <a:srgbClr val="000000"/>
                </a:solidFill>
                <a:latin typeface="Courier"/>
                <a:cs typeface="Courier"/>
              </a:rPr>
              <a:t>landuse</a:t>
            </a:r>
            <a:r>
              <a:rPr lang="en-US" sz="1600" dirty="0" smtClean="0">
                <a:solidFill>
                  <a:srgbClr val="000000"/>
                </a:solidFill>
                <a:latin typeface="Courier"/>
                <a:cs typeface="Courier"/>
              </a:rPr>
              <a:t> land[] &lt;</a:t>
            </a:r>
            <a:r>
              <a:rPr lang="en-US" sz="1600" dirty="0" err="1" smtClean="0">
                <a:solidFill>
                  <a:srgbClr val="000000"/>
                </a:solidFill>
                <a:latin typeface="Courier"/>
                <a:cs typeface="Courier"/>
              </a:rPr>
              <a:t>structured_regexp_mapper</a:t>
            </a:r>
            <a:r>
              <a:rPr lang="en-US" sz="1600" dirty="0" smtClean="0">
                <a:solidFill>
                  <a:srgbClr val="000000"/>
                </a:solidFill>
                <a:latin typeface="Courier"/>
                <a:cs typeface="Courier"/>
              </a:rPr>
              <a:t>; source=</a:t>
            </a:r>
            <a:r>
              <a:rPr lang="en-US" sz="1600" dirty="0" err="1" smtClean="0">
                <a:solidFill>
                  <a:srgbClr val="000000"/>
                </a:solidFill>
                <a:latin typeface="Courier"/>
                <a:cs typeface="Courier"/>
              </a:rPr>
              <a:t>geos</a:t>
            </a:r>
            <a:r>
              <a:rPr lang="en-US" sz="1600" dirty="0" smtClean="0">
                <a:solidFill>
                  <a:srgbClr val="000000"/>
                </a:solidFill>
                <a:latin typeface="Courier"/>
                <a:cs typeface="Courier"/>
              </a:rPr>
              <a:t>, match="(</a:t>
            </a:r>
            <a:r>
              <a:rPr lang="en-US" sz="1600" dirty="0" err="1" smtClean="0">
                <a:solidFill>
                  <a:srgbClr val="000000"/>
                </a:solidFill>
                <a:latin typeface="Courier"/>
                <a:cs typeface="Courier"/>
              </a:rPr>
              <a:t>h..v</a:t>
            </a:r>
            <a:r>
              <a:rPr lang="en-US" sz="1600" dirty="0" smtClean="0">
                <a:solidFill>
                  <a:srgbClr val="000000"/>
                </a:solidFill>
                <a:latin typeface="Courier"/>
                <a:cs typeface="Courier"/>
              </a:rPr>
              <a:t>..)",</a:t>
            </a:r>
          </a:p>
          <a:p>
            <a:pPr eaLnBrk="1" hangingPunct="1">
              <a:lnSpc>
                <a:spcPct val="120000"/>
              </a:lnSpc>
            </a:pPr>
            <a:r>
              <a:rPr lang="en-US" sz="1600" dirty="0" smtClean="0">
                <a:solidFill>
                  <a:srgbClr val="000000"/>
                </a:solidFill>
                <a:latin typeface="Courier"/>
                <a:cs typeface="Courier"/>
              </a:rPr>
              <a:t>  transform=@strcat(runID,"/\\1.landuse.byfreq")&gt;;</a:t>
            </a:r>
          </a:p>
          <a:p>
            <a:pPr eaLnBrk="1" hangingPunct="1">
              <a:lnSpc>
                <a:spcPct val="120000"/>
              </a:lnSpc>
            </a:pPr>
            <a:endParaRPr lang="en-US" sz="1600" dirty="0" smtClean="0">
              <a:solidFill>
                <a:srgbClr val="000000"/>
              </a:solidFill>
              <a:latin typeface="Courier"/>
              <a:cs typeface="Courier"/>
            </a:endParaRPr>
          </a:p>
          <a:p>
            <a:pPr eaLnBrk="1" hangingPunct="1">
              <a:lnSpc>
                <a:spcPct val="120000"/>
              </a:lnSpc>
            </a:pPr>
            <a:r>
              <a:rPr lang="en-US" sz="1600" dirty="0" err="1" smtClean="0">
                <a:solidFill>
                  <a:srgbClr val="000000"/>
                </a:solidFill>
                <a:latin typeface="Courier"/>
                <a:cs typeface="Courier"/>
              </a:rPr>
              <a:t>foreach</a:t>
            </a:r>
            <a:r>
              <a:rPr lang="en-US" sz="1600" dirty="0" smtClean="0">
                <a:solidFill>
                  <a:srgbClr val="000000"/>
                </a:solidFill>
                <a:latin typeface="Courier"/>
                <a:cs typeface="Courier"/>
              </a:rPr>
              <a:t> </a:t>
            </a:r>
            <a:r>
              <a:rPr lang="en-US" sz="1600" dirty="0" err="1" smtClean="0">
                <a:solidFill>
                  <a:srgbClr val="000000"/>
                </a:solidFill>
                <a:latin typeface="Courier"/>
                <a:cs typeface="Courier"/>
              </a:rPr>
              <a:t>g,i</a:t>
            </a:r>
            <a:r>
              <a:rPr lang="en-US" sz="1600" dirty="0" smtClean="0">
                <a:solidFill>
                  <a:srgbClr val="000000"/>
                </a:solidFill>
                <a:latin typeface="Courier"/>
                <a:cs typeface="Courier"/>
              </a:rPr>
              <a:t> in </a:t>
            </a:r>
            <a:r>
              <a:rPr lang="en-US" sz="1600" dirty="0" err="1" smtClean="0">
                <a:solidFill>
                  <a:srgbClr val="000000"/>
                </a:solidFill>
                <a:latin typeface="Courier"/>
                <a:cs typeface="Courier"/>
              </a:rPr>
              <a:t>geos</a:t>
            </a:r>
            <a:r>
              <a:rPr lang="en-US" sz="1600" dirty="0" smtClean="0">
                <a:solidFill>
                  <a:srgbClr val="000000"/>
                </a:solidFill>
                <a:latin typeface="Courier"/>
                <a:cs typeface="Courier"/>
              </a:rPr>
              <a:t> {</a:t>
            </a:r>
          </a:p>
          <a:p>
            <a:pPr eaLnBrk="1" hangingPunct="1">
              <a:lnSpc>
                <a:spcPct val="120000"/>
              </a:lnSpc>
            </a:pPr>
            <a:r>
              <a:rPr lang="en-US" sz="1600" dirty="0" smtClean="0">
                <a:solidFill>
                  <a:srgbClr val="000000"/>
                </a:solidFill>
                <a:latin typeface="Courier"/>
                <a:cs typeface="Courier"/>
              </a:rPr>
              <a:t>    </a:t>
            </a:r>
            <a:r>
              <a:rPr lang="en-US" sz="1600" dirty="0" err="1" smtClean="0">
                <a:solidFill>
                  <a:srgbClr val="000000"/>
                </a:solidFill>
                <a:latin typeface="Courier"/>
                <a:cs typeface="Courier"/>
              </a:rPr>
              <a:t>land[i</a:t>
            </a:r>
            <a:r>
              <a:rPr lang="en-US" sz="1600" dirty="0" smtClean="0">
                <a:solidFill>
                  <a:srgbClr val="000000"/>
                </a:solidFill>
                <a:latin typeface="Courier"/>
                <a:cs typeface="Courier"/>
              </a:rPr>
              <a:t>] = getLandUse(g,1);</a:t>
            </a:r>
          </a:p>
          <a:p>
            <a:pPr eaLnBrk="1" hangingPunct="1">
              <a:lnSpc>
                <a:spcPct val="120000"/>
              </a:lnSpc>
            </a:pPr>
            <a:r>
              <a:rPr lang="en-US" sz="1600" dirty="0" smtClean="0">
                <a:solidFill>
                  <a:srgbClr val="000000"/>
                </a:solidFill>
                <a:latin typeface="Courier"/>
                <a:cs typeface="Courier"/>
              </a:rPr>
              <a:t>}</a:t>
            </a:r>
          </a:p>
          <a:p>
            <a:pPr eaLnBrk="1" hangingPunct="1">
              <a:lnSpc>
                <a:spcPct val="120000"/>
              </a:lnSpc>
            </a:pPr>
            <a:endParaRPr lang="en-US" sz="1600" dirty="0" smtClean="0">
              <a:solidFill>
                <a:srgbClr val="000000"/>
              </a:solidFill>
              <a:latin typeface="Courier"/>
              <a:cs typeface="Courier"/>
            </a:endParaRPr>
          </a:p>
          <a:p>
            <a:pPr eaLnBrk="1" hangingPunct="1">
              <a:lnSpc>
                <a:spcPct val="120000"/>
              </a:lnSpc>
            </a:pPr>
            <a:r>
              <a:rPr lang="en-US" sz="1600" dirty="0" smtClean="0">
                <a:solidFill>
                  <a:srgbClr val="000000"/>
                </a:solidFill>
                <a:latin typeface="Courier"/>
                <a:cs typeface="Courier"/>
              </a:rPr>
              <a:t># Find the top N tiles (by total area of selected </a:t>
            </a:r>
            <a:r>
              <a:rPr lang="en-US" sz="1600" dirty="0" err="1" smtClean="0">
                <a:solidFill>
                  <a:srgbClr val="000000"/>
                </a:solidFill>
                <a:latin typeface="Courier"/>
                <a:cs typeface="Courier"/>
              </a:rPr>
              <a:t>landuse</a:t>
            </a:r>
            <a:r>
              <a:rPr lang="en-US" sz="1600" dirty="0" smtClean="0">
                <a:solidFill>
                  <a:srgbClr val="000000"/>
                </a:solidFill>
                <a:latin typeface="Courier"/>
                <a:cs typeface="Courier"/>
              </a:rPr>
              <a:t> types)</a:t>
            </a:r>
          </a:p>
          <a:p>
            <a:pPr eaLnBrk="1" hangingPunct="1">
              <a:lnSpc>
                <a:spcPct val="120000"/>
              </a:lnSpc>
            </a:pPr>
            <a:endParaRPr lang="en-US" sz="1600" dirty="0" smtClean="0">
              <a:solidFill>
                <a:srgbClr val="000000"/>
              </a:solidFill>
              <a:latin typeface="Courier"/>
              <a:cs typeface="Courier"/>
            </a:endParaRPr>
          </a:p>
          <a:p>
            <a:pPr eaLnBrk="1" hangingPunct="1">
              <a:lnSpc>
                <a:spcPct val="120000"/>
              </a:lnSpc>
            </a:pPr>
            <a:r>
              <a:rPr lang="en-US" sz="1600" dirty="0" smtClean="0">
                <a:solidFill>
                  <a:srgbClr val="000000"/>
                </a:solidFill>
                <a:latin typeface="Courier"/>
                <a:cs typeface="Courier"/>
              </a:rPr>
              <a:t>file </a:t>
            </a:r>
            <a:r>
              <a:rPr lang="en-US" sz="1600" dirty="0" err="1" smtClean="0">
                <a:solidFill>
                  <a:srgbClr val="000000"/>
                </a:solidFill>
                <a:latin typeface="Courier"/>
                <a:cs typeface="Courier"/>
              </a:rPr>
              <a:t>topSelected</a:t>
            </a:r>
            <a:r>
              <a:rPr lang="en-US" sz="1600" dirty="0" smtClean="0">
                <a:solidFill>
                  <a:srgbClr val="000000"/>
                </a:solidFill>
                <a:latin typeface="Courier"/>
                <a:cs typeface="Courier"/>
              </a:rPr>
              <a:t>&lt;"</a:t>
            </a:r>
            <a:r>
              <a:rPr lang="en-US" sz="1600" dirty="0" err="1" smtClean="0">
                <a:solidFill>
                  <a:srgbClr val="000000"/>
                </a:solidFill>
                <a:latin typeface="Courier"/>
                <a:cs typeface="Courier"/>
              </a:rPr>
              <a:t>topselected.txt</a:t>
            </a:r>
            <a:r>
              <a:rPr lang="en-US" sz="1600" dirty="0" smtClean="0">
                <a:solidFill>
                  <a:srgbClr val="000000"/>
                </a:solidFill>
                <a:latin typeface="Courier"/>
                <a:cs typeface="Courier"/>
              </a:rPr>
              <a:t>"&gt;;</a:t>
            </a:r>
          </a:p>
          <a:p>
            <a:pPr eaLnBrk="1" hangingPunct="1">
              <a:lnSpc>
                <a:spcPct val="120000"/>
              </a:lnSpc>
            </a:pPr>
            <a:r>
              <a:rPr lang="en-US" sz="1600" dirty="0" smtClean="0">
                <a:solidFill>
                  <a:srgbClr val="000000"/>
                </a:solidFill>
                <a:latin typeface="Courier"/>
                <a:cs typeface="Courier"/>
              </a:rPr>
              <a:t>file </a:t>
            </a:r>
            <a:r>
              <a:rPr lang="en-US" sz="1600" dirty="0" err="1" smtClean="0">
                <a:solidFill>
                  <a:srgbClr val="000000"/>
                </a:solidFill>
                <a:latin typeface="Courier"/>
                <a:cs typeface="Courier"/>
              </a:rPr>
              <a:t>selectedTiles</a:t>
            </a:r>
            <a:r>
              <a:rPr lang="en-US" sz="1600" dirty="0" smtClean="0">
                <a:solidFill>
                  <a:srgbClr val="000000"/>
                </a:solidFill>
                <a:latin typeface="Courier"/>
                <a:cs typeface="Courier"/>
              </a:rPr>
              <a:t>&lt;"</a:t>
            </a:r>
            <a:r>
              <a:rPr lang="en-US" sz="1600" dirty="0" err="1" smtClean="0">
                <a:solidFill>
                  <a:srgbClr val="000000"/>
                </a:solidFill>
                <a:latin typeface="Courier"/>
                <a:cs typeface="Courier"/>
              </a:rPr>
              <a:t>selectedtiles.txt</a:t>
            </a:r>
            <a:r>
              <a:rPr lang="en-US" sz="1600" dirty="0" smtClean="0">
                <a:solidFill>
                  <a:srgbClr val="000000"/>
                </a:solidFill>
                <a:latin typeface="Courier"/>
                <a:cs typeface="Courier"/>
              </a:rPr>
              <a:t>"&gt;;</a:t>
            </a:r>
          </a:p>
          <a:p>
            <a:pPr eaLnBrk="1" hangingPunct="1">
              <a:lnSpc>
                <a:spcPct val="120000"/>
              </a:lnSpc>
            </a:pPr>
            <a:r>
              <a:rPr lang="en-US" sz="1600" dirty="0" smtClean="0">
                <a:solidFill>
                  <a:srgbClr val="000000"/>
                </a:solidFill>
                <a:latin typeface="Courier"/>
                <a:cs typeface="Courier"/>
              </a:rPr>
              <a:t>(</a:t>
            </a:r>
            <a:r>
              <a:rPr lang="en-US" sz="1600" dirty="0" err="1" smtClean="0">
                <a:solidFill>
                  <a:srgbClr val="000000"/>
                </a:solidFill>
                <a:latin typeface="Courier"/>
                <a:cs typeface="Courier"/>
              </a:rPr>
              <a:t>topSelected</a:t>
            </a:r>
            <a:r>
              <a:rPr lang="en-US" sz="1600" dirty="0" smtClean="0">
                <a:solidFill>
                  <a:srgbClr val="000000"/>
                </a:solidFill>
                <a:latin typeface="Courier"/>
                <a:cs typeface="Courier"/>
              </a:rPr>
              <a:t>, </a:t>
            </a:r>
            <a:r>
              <a:rPr lang="en-US" sz="1600" dirty="0" err="1" smtClean="0">
                <a:solidFill>
                  <a:srgbClr val="000000"/>
                </a:solidFill>
                <a:latin typeface="Courier"/>
                <a:cs typeface="Courier"/>
              </a:rPr>
              <a:t>selectedTiles</a:t>
            </a:r>
            <a:r>
              <a:rPr lang="en-US" sz="1600" dirty="0" smtClean="0">
                <a:solidFill>
                  <a:srgbClr val="000000"/>
                </a:solidFill>
                <a:latin typeface="Courier"/>
                <a:cs typeface="Courier"/>
              </a:rPr>
              <a:t>) = </a:t>
            </a:r>
            <a:r>
              <a:rPr lang="en-US" sz="1600" dirty="0" err="1" smtClean="0">
                <a:solidFill>
                  <a:srgbClr val="000000"/>
                </a:solidFill>
                <a:latin typeface="Courier"/>
                <a:cs typeface="Courier"/>
              </a:rPr>
              <a:t>analyzeLandUse(land</a:t>
            </a:r>
            <a:r>
              <a:rPr lang="en-US" sz="1600" dirty="0" smtClean="0">
                <a:solidFill>
                  <a:srgbClr val="000000"/>
                </a:solidFill>
                <a:latin typeface="Courier"/>
                <a:cs typeface="Courier"/>
              </a:rPr>
              <a:t>, </a:t>
            </a:r>
            <a:r>
              <a:rPr lang="en-US" sz="1600" dirty="0" err="1" smtClean="0">
                <a:solidFill>
                  <a:srgbClr val="000000"/>
                </a:solidFill>
                <a:latin typeface="Courier"/>
                <a:cs typeface="Courier"/>
              </a:rPr>
              <a:t>landType</a:t>
            </a:r>
            <a:r>
              <a:rPr lang="en-US" sz="1600" dirty="0" smtClean="0">
                <a:solidFill>
                  <a:srgbClr val="000000"/>
                </a:solidFill>
                <a:latin typeface="Courier"/>
                <a:cs typeface="Courier"/>
              </a:rPr>
              <a:t>, </a:t>
            </a:r>
            <a:r>
              <a:rPr lang="en-US" sz="1600" dirty="0" err="1" smtClean="0">
                <a:solidFill>
                  <a:srgbClr val="000000"/>
                </a:solidFill>
                <a:latin typeface="Courier"/>
                <a:cs typeface="Courier"/>
              </a:rPr>
              <a:t>nSelect</a:t>
            </a:r>
            <a:r>
              <a:rPr lang="en-US" sz="1600" dirty="0" smtClean="0">
                <a:solidFill>
                  <a:srgbClr val="000000"/>
                </a:solidFill>
                <a:latin typeface="Courier"/>
                <a:cs typeface="Courier"/>
              </a:rPr>
              <a: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2322" name="Rectangle 2"/>
          <p:cNvSpPr>
            <a:spLocks noGrp="1" noChangeArrowheads="1"/>
          </p:cNvSpPr>
          <p:nvPr>
            <p:ph type="ctrTitle"/>
          </p:nvPr>
        </p:nvSpPr>
        <p:spPr>
          <a:xfrm>
            <a:off x="152400" y="-76200"/>
            <a:ext cx="10439400" cy="838200"/>
          </a:xfrm>
        </p:spPr>
        <p:txBody>
          <a:bodyPr>
            <a:normAutofit/>
          </a:bodyPr>
          <a:lstStyle/>
          <a:p>
            <a:r>
              <a:rPr lang="en-US" sz="3000" dirty="0" smtClean="0"/>
              <a:t>MODIS script: render data to display</a:t>
            </a:r>
            <a:endParaRPr lang="en-US" sz="3000" dirty="0"/>
          </a:p>
        </p:txBody>
      </p:sp>
      <p:sp>
        <p:nvSpPr>
          <p:cNvPr id="1592323" name="Rectangle 3"/>
          <p:cNvSpPr>
            <a:spLocks noChangeArrowheads="1"/>
          </p:cNvSpPr>
          <p:nvPr/>
        </p:nvSpPr>
        <p:spPr bwMode="auto">
          <a:xfrm>
            <a:off x="9525" y="864563"/>
            <a:ext cx="9286875" cy="5993437"/>
          </a:xfrm>
          <a:prstGeom prst="rect">
            <a:avLst/>
          </a:prstGeom>
          <a:solidFill>
            <a:schemeClr val="bg1"/>
          </a:solidFill>
          <a:ln w="9525">
            <a:noFill/>
            <a:miter lim="800000"/>
            <a:headEnd/>
            <a:tailEnd/>
          </a:ln>
          <a:effectLst/>
        </p:spPr>
        <p:txBody>
          <a:bodyPr wrap="square">
            <a:prstTxWarp prst="textNoShape">
              <a:avLst/>
            </a:prstTxWarp>
            <a:spAutoFit/>
          </a:bodyPr>
          <a:lstStyle/>
          <a:p>
            <a:pPr eaLnBrk="1" hangingPunct="1">
              <a:lnSpc>
                <a:spcPct val="120000"/>
              </a:lnSpc>
            </a:pPr>
            <a:r>
              <a:rPr lang="en-US" sz="1600" dirty="0" smtClean="0">
                <a:solidFill>
                  <a:srgbClr val="000000"/>
                </a:solidFill>
                <a:latin typeface="Courier"/>
                <a:cs typeface="Courier"/>
              </a:rPr>
              <a:t># Mark the top N tiles on a sinusoidal gridded map</a:t>
            </a:r>
          </a:p>
          <a:p>
            <a:pPr eaLnBrk="1" hangingPunct="1">
              <a:lnSpc>
                <a:spcPct val="120000"/>
              </a:lnSpc>
            </a:pPr>
            <a:endParaRPr lang="en-US" sz="1600" dirty="0" smtClean="0">
              <a:solidFill>
                <a:srgbClr val="000000"/>
              </a:solidFill>
              <a:latin typeface="Courier"/>
              <a:cs typeface="Courier"/>
            </a:endParaRPr>
          </a:p>
          <a:p>
            <a:pPr eaLnBrk="1" hangingPunct="1">
              <a:lnSpc>
                <a:spcPct val="120000"/>
              </a:lnSpc>
            </a:pPr>
            <a:r>
              <a:rPr lang="en-US" sz="1600" dirty="0" err="1" smtClean="0">
                <a:solidFill>
                  <a:srgbClr val="000000"/>
                </a:solidFill>
                <a:latin typeface="Courier"/>
                <a:cs typeface="Courier"/>
              </a:rPr>
              <a:t>imagefile</a:t>
            </a:r>
            <a:r>
              <a:rPr lang="en-US" sz="1600" dirty="0" smtClean="0">
                <a:solidFill>
                  <a:srgbClr val="000000"/>
                </a:solidFill>
                <a:latin typeface="Courier"/>
                <a:cs typeface="Courier"/>
              </a:rPr>
              <a:t> </a:t>
            </a:r>
            <a:r>
              <a:rPr lang="en-US" sz="1600" dirty="0" err="1" smtClean="0">
                <a:solidFill>
                  <a:srgbClr val="000000"/>
                </a:solidFill>
                <a:latin typeface="Courier"/>
                <a:cs typeface="Courier"/>
              </a:rPr>
              <a:t>gridMap</a:t>
            </a:r>
            <a:r>
              <a:rPr lang="en-US" sz="1600" dirty="0" smtClean="0">
                <a:solidFill>
                  <a:srgbClr val="000000"/>
                </a:solidFill>
                <a:latin typeface="Courier"/>
                <a:cs typeface="Courier"/>
              </a:rPr>
              <a:t>&lt;"</a:t>
            </a:r>
            <a:r>
              <a:rPr lang="en-US" sz="1600" dirty="0" err="1" smtClean="0">
                <a:solidFill>
                  <a:srgbClr val="000000"/>
                </a:solidFill>
                <a:latin typeface="Courier"/>
                <a:cs typeface="Courier"/>
              </a:rPr>
              <a:t>markedGrid.gif</a:t>
            </a:r>
            <a:r>
              <a:rPr lang="en-US" sz="1600" dirty="0" smtClean="0">
                <a:solidFill>
                  <a:srgbClr val="000000"/>
                </a:solidFill>
                <a:latin typeface="Courier"/>
                <a:cs typeface="Courier"/>
              </a:rPr>
              <a:t>"&gt;;</a:t>
            </a:r>
          </a:p>
          <a:p>
            <a:pPr eaLnBrk="1" hangingPunct="1">
              <a:lnSpc>
                <a:spcPct val="120000"/>
              </a:lnSpc>
            </a:pPr>
            <a:r>
              <a:rPr lang="en-US" sz="1600" dirty="0" err="1" smtClean="0">
                <a:solidFill>
                  <a:srgbClr val="000000"/>
                </a:solidFill>
                <a:latin typeface="Courier"/>
                <a:cs typeface="Courier"/>
              </a:rPr>
              <a:t>gridMap</a:t>
            </a:r>
            <a:r>
              <a:rPr lang="en-US" sz="1600" dirty="0" smtClean="0">
                <a:solidFill>
                  <a:srgbClr val="000000"/>
                </a:solidFill>
                <a:latin typeface="Courier"/>
                <a:cs typeface="Courier"/>
              </a:rPr>
              <a:t> = </a:t>
            </a:r>
            <a:r>
              <a:rPr lang="en-US" sz="1600" dirty="0" err="1" smtClean="0">
                <a:solidFill>
                  <a:srgbClr val="000000"/>
                </a:solidFill>
                <a:latin typeface="Courier"/>
                <a:cs typeface="Courier"/>
              </a:rPr>
              <a:t>markMap(topSelected</a:t>
            </a:r>
            <a:r>
              <a:rPr lang="en-US" sz="1600" dirty="0" smtClean="0">
                <a:solidFill>
                  <a:srgbClr val="000000"/>
                </a:solidFill>
                <a:latin typeface="Courier"/>
                <a:cs typeface="Courier"/>
              </a:rPr>
              <a:t>);</a:t>
            </a:r>
          </a:p>
          <a:p>
            <a:pPr eaLnBrk="1" hangingPunct="1">
              <a:lnSpc>
                <a:spcPct val="120000"/>
              </a:lnSpc>
            </a:pPr>
            <a:endParaRPr lang="en-US" sz="1600" dirty="0" smtClean="0">
              <a:solidFill>
                <a:srgbClr val="000000"/>
              </a:solidFill>
              <a:latin typeface="Courier"/>
              <a:cs typeface="Courier"/>
            </a:endParaRPr>
          </a:p>
          <a:p>
            <a:pPr eaLnBrk="1" hangingPunct="1">
              <a:lnSpc>
                <a:spcPct val="120000"/>
              </a:lnSpc>
            </a:pPr>
            <a:r>
              <a:rPr lang="en-US" sz="1600" dirty="0" smtClean="0">
                <a:solidFill>
                  <a:srgbClr val="000000"/>
                </a:solidFill>
                <a:latin typeface="Courier"/>
                <a:cs typeface="Courier"/>
              </a:rPr>
              <a:t># Create multi-color images for all tiles</a:t>
            </a:r>
          </a:p>
          <a:p>
            <a:pPr eaLnBrk="1" hangingPunct="1">
              <a:lnSpc>
                <a:spcPct val="120000"/>
              </a:lnSpc>
            </a:pPr>
            <a:endParaRPr lang="en-US" sz="1600" dirty="0" smtClean="0">
              <a:solidFill>
                <a:srgbClr val="000000"/>
              </a:solidFill>
              <a:latin typeface="Courier"/>
              <a:cs typeface="Courier"/>
            </a:endParaRPr>
          </a:p>
          <a:p>
            <a:pPr eaLnBrk="1" hangingPunct="1">
              <a:lnSpc>
                <a:spcPct val="120000"/>
              </a:lnSpc>
            </a:pPr>
            <a:r>
              <a:rPr lang="en-US" sz="1600" dirty="0" err="1" smtClean="0">
                <a:solidFill>
                  <a:srgbClr val="000000"/>
                </a:solidFill>
                <a:latin typeface="Courier"/>
                <a:cs typeface="Courier"/>
              </a:rPr>
              <a:t>imagefile</a:t>
            </a:r>
            <a:r>
              <a:rPr lang="en-US" sz="1600" dirty="0" smtClean="0">
                <a:solidFill>
                  <a:srgbClr val="000000"/>
                </a:solidFill>
                <a:latin typeface="Courier"/>
                <a:cs typeface="Courier"/>
              </a:rPr>
              <a:t> </a:t>
            </a:r>
            <a:r>
              <a:rPr lang="en-US" sz="1600" dirty="0" err="1" smtClean="0">
                <a:solidFill>
                  <a:srgbClr val="000000"/>
                </a:solidFill>
                <a:latin typeface="Courier"/>
                <a:cs typeface="Courier"/>
              </a:rPr>
              <a:t>colorImage</a:t>
            </a:r>
            <a:r>
              <a:rPr lang="en-US" sz="1600" dirty="0" smtClean="0">
                <a:solidFill>
                  <a:srgbClr val="000000"/>
                </a:solidFill>
                <a:latin typeface="Courier"/>
                <a:cs typeface="Courier"/>
              </a:rPr>
              <a:t>[] &lt;</a:t>
            </a:r>
            <a:r>
              <a:rPr lang="en-US" sz="1600" dirty="0" err="1" smtClean="0">
                <a:solidFill>
                  <a:srgbClr val="000000"/>
                </a:solidFill>
                <a:latin typeface="Courier"/>
                <a:cs typeface="Courier"/>
              </a:rPr>
              <a:t>structured_regexp_mapper</a:t>
            </a:r>
            <a:r>
              <a:rPr lang="en-US" sz="1600" dirty="0" smtClean="0">
                <a:solidFill>
                  <a:srgbClr val="000000"/>
                </a:solidFill>
                <a:latin typeface="Courier"/>
                <a:cs typeface="Courier"/>
              </a:rPr>
              <a:t>;</a:t>
            </a:r>
          </a:p>
          <a:p>
            <a:pPr eaLnBrk="1" hangingPunct="1">
              <a:lnSpc>
                <a:spcPct val="120000"/>
              </a:lnSpc>
            </a:pPr>
            <a:r>
              <a:rPr lang="en-US" sz="1600" dirty="0" smtClean="0">
                <a:solidFill>
                  <a:srgbClr val="000000"/>
                </a:solidFill>
                <a:latin typeface="Courier"/>
                <a:cs typeface="Courier"/>
              </a:rPr>
              <a:t>          source=</a:t>
            </a:r>
            <a:r>
              <a:rPr lang="en-US" sz="1600" dirty="0" err="1" smtClean="0">
                <a:solidFill>
                  <a:srgbClr val="000000"/>
                </a:solidFill>
                <a:latin typeface="Courier"/>
                <a:cs typeface="Courier"/>
              </a:rPr>
              <a:t>geos</a:t>
            </a:r>
            <a:r>
              <a:rPr lang="en-US" sz="1600" dirty="0" smtClean="0">
                <a:solidFill>
                  <a:srgbClr val="000000"/>
                </a:solidFill>
                <a:latin typeface="Courier"/>
                <a:cs typeface="Courier"/>
              </a:rPr>
              <a:t>, match="(</a:t>
            </a:r>
            <a:r>
              <a:rPr lang="en-US" sz="1600" dirty="0" err="1" smtClean="0">
                <a:solidFill>
                  <a:srgbClr val="000000"/>
                </a:solidFill>
                <a:latin typeface="Courier"/>
                <a:cs typeface="Courier"/>
              </a:rPr>
              <a:t>h..v</a:t>
            </a:r>
            <a:r>
              <a:rPr lang="en-US" sz="1600" dirty="0" smtClean="0">
                <a:solidFill>
                  <a:srgbClr val="000000"/>
                </a:solidFill>
                <a:latin typeface="Courier"/>
                <a:cs typeface="Courier"/>
              </a:rPr>
              <a:t>..)", </a:t>
            </a:r>
          </a:p>
          <a:p>
            <a:pPr eaLnBrk="1" hangingPunct="1">
              <a:lnSpc>
                <a:spcPct val="120000"/>
              </a:lnSpc>
            </a:pPr>
            <a:r>
              <a:rPr lang="en-US" sz="1600" dirty="0" smtClean="0">
                <a:solidFill>
                  <a:srgbClr val="000000"/>
                </a:solidFill>
                <a:latin typeface="Courier"/>
                <a:cs typeface="Courier"/>
              </a:rPr>
              <a:t>          transform="landuse/\\1.color.png"&gt;;</a:t>
            </a:r>
          </a:p>
          <a:p>
            <a:pPr eaLnBrk="1" hangingPunct="1">
              <a:lnSpc>
                <a:spcPct val="120000"/>
              </a:lnSpc>
            </a:pPr>
            <a:endParaRPr lang="en-US" sz="1600" dirty="0" smtClean="0">
              <a:solidFill>
                <a:srgbClr val="000000"/>
              </a:solidFill>
              <a:latin typeface="Courier"/>
              <a:cs typeface="Courier"/>
            </a:endParaRPr>
          </a:p>
          <a:p>
            <a:pPr eaLnBrk="1" hangingPunct="1">
              <a:lnSpc>
                <a:spcPct val="120000"/>
              </a:lnSpc>
            </a:pPr>
            <a:r>
              <a:rPr lang="en-US" sz="1600" dirty="0" err="1" smtClean="0">
                <a:solidFill>
                  <a:srgbClr val="000000"/>
                </a:solidFill>
                <a:latin typeface="Courier"/>
                <a:cs typeface="Courier"/>
              </a:rPr>
              <a:t>foreach</a:t>
            </a:r>
            <a:r>
              <a:rPr lang="en-US" sz="1600" dirty="0" smtClean="0">
                <a:solidFill>
                  <a:srgbClr val="000000"/>
                </a:solidFill>
                <a:latin typeface="Courier"/>
                <a:cs typeface="Courier"/>
              </a:rPr>
              <a:t> </a:t>
            </a:r>
            <a:r>
              <a:rPr lang="en-US" sz="1600" dirty="0" err="1" smtClean="0">
                <a:solidFill>
                  <a:srgbClr val="000000"/>
                </a:solidFill>
                <a:latin typeface="Courier"/>
                <a:cs typeface="Courier"/>
              </a:rPr>
              <a:t>g</a:t>
            </a:r>
            <a:r>
              <a:rPr lang="en-US" sz="1600" dirty="0" smtClean="0">
                <a:solidFill>
                  <a:srgbClr val="000000"/>
                </a:solidFill>
                <a:latin typeface="Courier"/>
                <a:cs typeface="Courier"/>
              </a:rPr>
              <a:t>, </a:t>
            </a:r>
            <a:r>
              <a:rPr lang="en-US" sz="1600" dirty="0" err="1" smtClean="0">
                <a:solidFill>
                  <a:srgbClr val="000000"/>
                </a:solidFill>
                <a:latin typeface="Courier"/>
                <a:cs typeface="Courier"/>
              </a:rPr>
              <a:t>i</a:t>
            </a:r>
            <a:r>
              <a:rPr lang="en-US" sz="1600" dirty="0" smtClean="0">
                <a:solidFill>
                  <a:srgbClr val="000000"/>
                </a:solidFill>
                <a:latin typeface="Courier"/>
                <a:cs typeface="Courier"/>
              </a:rPr>
              <a:t> in </a:t>
            </a:r>
            <a:r>
              <a:rPr lang="en-US" sz="1600" dirty="0" err="1" smtClean="0">
                <a:solidFill>
                  <a:srgbClr val="000000"/>
                </a:solidFill>
                <a:latin typeface="Courier"/>
                <a:cs typeface="Courier"/>
              </a:rPr>
              <a:t>geos</a:t>
            </a:r>
            <a:r>
              <a:rPr lang="en-US" sz="1600" dirty="0" smtClean="0">
                <a:solidFill>
                  <a:srgbClr val="000000"/>
                </a:solidFill>
                <a:latin typeface="Courier"/>
                <a:cs typeface="Courier"/>
              </a:rPr>
              <a:t> {</a:t>
            </a:r>
          </a:p>
          <a:p>
            <a:pPr eaLnBrk="1" hangingPunct="1">
              <a:lnSpc>
                <a:spcPct val="120000"/>
              </a:lnSpc>
            </a:pPr>
            <a:r>
              <a:rPr lang="en-US" sz="1600" dirty="0" smtClean="0">
                <a:solidFill>
                  <a:srgbClr val="000000"/>
                </a:solidFill>
                <a:latin typeface="Courier"/>
                <a:cs typeface="Courier"/>
              </a:rPr>
              <a:t>  </a:t>
            </a:r>
            <a:r>
              <a:rPr lang="en-US" sz="1600" dirty="0" err="1" smtClean="0">
                <a:solidFill>
                  <a:srgbClr val="000000"/>
                </a:solidFill>
                <a:latin typeface="Courier"/>
                <a:cs typeface="Courier"/>
              </a:rPr>
              <a:t>colorImage[i</a:t>
            </a:r>
            <a:r>
              <a:rPr lang="en-US" sz="1600" dirty="0" smtClean="0">
                <a:solidFill>
                  <a:srgbClr val="000000"/>
                </a:solidFill>
                <a:latin typeface="Courier"/>
                <a:cs typeface="Courier"/>
              </a:rPr>
              <a:t>] = </a:t>
            </a:r>
            <a:r>
              <a:rPr lang="en-US" sz="1600" dirty="0" err="1" smtClean="0">
                <a:solidFill>
                  <a:srgbClr val="000000"/>
                </a:solidFill>
                <a:latin typeface="Courier"/>
                <a:cs typeface="Courier"/>
              </a:rPr>
              <a:t>colorMODIS(g</a:t>
            </a:r>
            <a:r>
              <a:rPr lang="en-US" sz="1600" dirty="0" smtClean="0">
                <a:solidFill>
                  <a:srgbClr val="000000"/>
                </a:solidFill>
                <a:latin typeface="Courier"/>
                <a:cs typeface="Courier"/>
              </a:rPr>
              <a:t>);</a:t>
            </a:r>
          </a:p>
          <a:p>
            <a:pPr eaLnBrk="1" hangingPunct="1">
              <a:lnSpc>
                <a:spcPct val="120000"/>
              </a:lnSpc>
            </a:pPr>
            <a:r>
              <a:rPr lang="en-US" sz="1600" dirty="0" smtClean="0">
                <a:solidFill>
                  <a:srgbClr val="000000"/>
                </a:solidFill>
                <a:latin typeface="Courier"/>
                <a:cs typeface="Courier"/>
              </a:rPr>
              <a:t>}</a:t>
            </a:r>
          </a:p>
          <a:p>
            <a:pPr eaLnBrk="1" hangingPunct="1">
              <a:lnSpc>
                <a:spcPct val="120000"/>
              </a:lnSpc>
            </a:pPr>
            <a:endParaRPr lang="en-US" sz="1600" dirty="0" smtClean="0">
              <a:solidFill>
                <a:srgbClr val="000000"/>
              </a:solidFill>
              <a:latin typeface="Courier"/>
              <a:cs typeface="Courier"/>
            </a:endParaRPr>
          </a:p>
          <a:p>
            <a:pPr eaLnBrk="1" hangingPunct="1">
              <a:lnSpc>
                <a:spcPct val="120000"/>
              </a:lnSpc>
            </a:pPr>
            <a:r>
              <a:rPr lang="en-US" sz="1600" dirty="0" smtClean="0">
                <a:solidFill>
                  <a:srgbClr val="000000"/>
                </a:solidFill>
                <a:latin typeface="Courier"/>
                <a:cs typeface="Courier"/>
              </a:rPr>
              <a:t># Assemble a montage of the top selected areas</a:t>
            </a:r>
          </a:p>
          <a:p>
            <a:pPr eaLnBrk="1" hangingPunct="1">
              <a:lnSpc>
                <a:spcPct val="120000"/>
              </a:lnSpc>
            </a:pPr>
            <a:r>
              <a:rPr lang="en-US" sz="1600" dirty="0" err="1" smtClean="0">
                <a:solidFill>
                  <a:srgbClr val="000000"/>
                </a:solidFill>
                <a:latin typeface="Courier"/>
                <a:cs typeface="Courier"/>
              </a:rPr>
              <a:t>imagefile</a:t>
            </a:r>
            <a:r>
              <a:rPr lang="en-US" sz="1600" dirty="0" smtClean="0">
                <a:solidFill>
                  <a:srgbClr val="000000"/>
                </a:solidFill>
                <a:latin typeface="Courier"/>
                <a:cs typeface="Courier"/>
              </a:rPr>
              <a:t> montage &lt;</a:t>
            </a:r>
            <a:r>
              <a:rPr lang="en-US" sz="1600" dirty="0" err="1" smtClean="0">
                <a:solidFill>
                  <a:srgbClr val="000000"/>
                </a:solidFill>
                <a:latin typeface="Courier"/>
                <a:cs typeface="Courier"/>
              </a:rPr>
              <a:t>single_file_mapper</a:t>
            </a:r>
            <a:r>
              <a:rPr lang="en-US" sz="1600" dirty="0" smtClean="0">
                <a:solidFill>
                  <a:srgbClr val="000000"/>
                </a:solidFill>
                <a:latin typeface="Courier"/>
                <a:cs typeface="Courier"/>
              </a:rPr>
              <a:t>; file=@</a:t>
            </a:r>
            <a:r>
              <a:rPr lang="en-US" sz="1600" dirty="0" err="1" smtClean="0">
                <a:solidFill>
                  <a:srgbClr val="000000"/>
                </a:solidFill>
                <a:latin typeface="Courier"/>
                <a:cs typeface="Courier"/>
              </a:rPr>
              <a:t>strcat(runID,"/","map.png</a:t>
            </a:r>
            <a:r>
              <a:rPr lang="en-US" sz="1600" dirty="0" smtClean="0">
                <a:solidFill>
                  <a:srgbClr val="000000"/>
                </a:solidFill>
                <a:latin typeface="Courier"/>
                <a:cs typeface="Courier"/>
              </a:rPr>
              <a:t>") &gt;; # @</a:t>
            </a:r>
            <a:r>
              <a:rPr lang="en-US" sz="1600" dirty="0" err="1" smtClean="0">
                <a:solidFill>
                  <a:srgbClr val="000000"/>
                </a:solidFill>
                <a:latin typeface="Courier"/>
                <a:cs typeface="Courier"/>
              </a:rPr>
              <a:t>arg</a:t>
            </a:r>
            <a:endParaRPr lang="en-US" sz="1600" dirty="0" smtClean="0">
              <a:solidFill>
                <a:srgbClr val="000000"/>
              </a:solidFill>
              <a:latin typeface="Courier"/>
              <a:cs typeface="Courier"/>
            </a:endParaRPr>
          </a:p>
          <a:p>
            <a:pPr eaLnBrk="1" hangingPunct="1">
              <a:lnSpc>
                <a:spcPct val="120000"/>
              </a:lnSpc>
            </a:pPr>
            <a:r>
              <a:rPr lang="en-US" sz="1600" dirty="0" smtClean="0">
                <a:solidFill>
                  <a:srgbClr val="000000"/>
                </a:solidFill>
                <a:latin typeface="Courier"/>
                <a:cs typeface="Courier"/>
              </a:rPr>
              <a:t>montage = </a:t>
            </a:r>
            <a:r>
              <a:rPr lang="en-US" sz="1600" dirty="0" err="1" smtClean="0">
                <a:solidFill>
                  <a:srgbClr val="000000"/>
                </a:solidFill>
                <a:latin typeface="Courier"/>
                <a:cs typeface="Courier"/>
              </a:rPr>
              <a:t>assemble(selectedTiles,colorImage,webDir</a:t>
            </a:r>
            <a:r>
              <a:rPr lang="en-US" sz="1600" dirty="0" smtClean="0">
                <a:solidFill>
                  <a:srgbClr val="000000"/>
                </a:solidFill>
                <a:latin typeface="Courier"/>
                <a:cs typeface="Courier"/>
              </a:rPr>
              <a:t>);</a:t>
            </a:r>
          </a:p>
          <a:p>
            <a:pPr eaLnBrk="1" hangingPunct="1">
              <a:lnSpc>
                <a:spcPct val="120000"/>
              </a:lnSpc>
            </a:pPr>
            <a:endParaRPr lang="en-US" sz="1600" dirty="0" smtClean="0">
              <a:solidFill>
                <a:srgbClr val="000000"/>
              </a:solidFill>
              <a:latin typeface="Courier"/>
              <a:cs typeface="Courier"/>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AutoShape 3"/>
          <p:cNvSpPr>
            <a:spLocks noChangeArrowheads="1"/>
          </p:cNvSpPr>
          <p:nvPr/>
        </p:nvSpPr>
        <p:spPr bwMode="auto">
          <a:xfrm>
            <a:off x="570674" y="2256034"/>
            <a:ext cx="5483041" cy="3267182"/>
          </a:xfrm>
          <a:prstGeom prst="roundRect">
            <a:avLst>
              <a:gd name="adj" fmla="val 16667"/>
            </a:avLst>
          </a:prstGeom>
          <a:solidFill>
            <a:srgbClr val="FFFFFF"/>
          </a:solidFill>
          <a:ln w="25400">
            <a:solidFill>
              <a:srgbClr val="000000"/>
            </a:solidFill>
            <a:miter lim="800000"/>
            <a:headEnd/>
            <a:tailEnd/>
          </a:ln>
        </p:spPr>
        <p:txBody>
          <a:bodyPr wrap="none" lIns="90000" tIns="46800" rIns="90000" bIns="46800">
            <a:prstTxWarp prst="textNoShape">
              <a:avLst/>
            </a:prstTxWarp>
          </a:bodyPr>
          <a:lstStyle/>
          <a:p>
            <a:pP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000000"/>
                </a:solidFill>
                <a:latin typeface="Verdana" charset="0"/>
                <a:ea typeface="Arial" charset="0"/>
                <a:cs typeface="Arial" charset="0"/>
              </a:rPr>
              <a:t>S</a:t>
            </a:r>
            <a:r>
              <a:rPr lang="en-GB" sz="1600" dirty="0" err="1">
                <a:solidFill>
                  <a:srgbClr val="000000"/>
                </a:solidFill>
                <a:latin typeface="Verdana" charset="0"/>
                <a:ea typeface="Arial" charset="0"/>
                <a:cs typeface="Arial" charset="0"/>
              </a:rPr>
              <a:t>ubmit</a:t>
            </a:r>
            <a:r>
              <a:rPr lang="en-GB" sz="1600" dirty="0">
                <a:solidFill>
                  <a:srgbClr val="000000"/>
                </a:solidFill>
                <a:latin typeface="Verdana" charset="0"/>
                <a:ea typeface="Arial" charset="0"/>
                <a:cs typeface="Arial" charset="0"/>
              </a:rPr>
              <a:t> </a:t>
            </a:r>
            <a:r>
              <a:rPr lang="en-US" sz="1600" dirty="0" err="1">
                <a:solidFill>
                  <a:srgbClr val="000000"/>
                </a:solidFill>
                <a:latin typeface="Verdana" charset="0"/>
                <a:ea typeface="Arial" charset="0"/>
                <a:cs typeface="Arial" charset="0"/>
              </a:rPr>
              <a:t>h</a:t>
            </a:r>
            <a:r>
              <a:rPr lang="en-GB" sz="1600" dirty="0" err="1">
                <a:solidFill>
                  <a:srgbClr val="000000"/>
                </a:solidFill>
                <a:latin typeface="Verdana" charset="0"/>
                <a:ea typeface="Arial" charset="0"/>
                <a:cs typeface="Arial" charset="0"/>
              </a:rPr>
              <a:t>ost</a:t>
            </a:r>
            <a:r>
              <a:rPr lang="en-GB" sz="1600" dirty="0">
                <a:solidFill>
                  <a:srgbClr val="000000"/>
                </a:solidFill>
                <a:latin typeface="Verdana" charset="0"/>
                <a:ea typeface="Arial" charset="0"/>
                <a:cs typeface="Arial" charset="0"/>
              </a:rPr>
              <a:t/>
            </a:r>
            <a:br>
              <a:rPr lang="en-GB" sz="1600" dirty="0">
                <a:solidFill>
                  <a:srgbClr val="000000"/>
                </a:solidFill>
                <a:latin typeface="Verdana" charset="0"/>
                <a:ea typeface="Arial" charset="0"/>
                <a:cs typeface="Arial" charset="0"/>
              </a:rPr>
            </a:br>
            <a:r>
              <a:rPr lang="en-GB" sz="1600" dirty="0">
                <a:solidFill>
                  <a:srgbClr val="000000"/>
                </a:solidFill>
                <a:latin typeface="Verdana" charset="0"/>
                <a:ea typeface="Arial" charset="0"/>
                <a:cs typeface="Arial" charset="0"/>
              </a:rPr>
              <a:t>(Laptop,</a:t>
            </a:r>
            <a:r>
              <a:rPr lang="en-GB" sz="1600" dirty="0" smtClean="0">
                <a:solidFill>
                  <a:srgbClr val="000000"/>
                </a:solidFill>
                <a:latin typeface="Verdana" charset="0"/>
                <a:ea typeface="Arial" charset="0"/>
                <a:cs typeface="Arial" charset="0"/>
              </a:rPr>
              <a:t> Linux server, </a:t>
            </a:r>
            <a:r>
              <a:rPr lang="en-US" sz="1600" dirty="0" smtClean="0">
                <a:solidFill>
                  <a:srgbClr val="000000"/>
                </a:solidFill>
                <a:latin typeface="Verdana" charset="0"/>
                <a:ea typeface="Arial" charset="0"/>
                <a:cs typeface="Arial" charset="0"/>
              </a:rPr>
              <a:t>…</a:t>
            </a:r>
            <a:r>
              <a:rPr lang="en-US" sz="1600" dirty="0">
                <a:solidFill>
                  <a:srgbClr val="000000"/>
                </a:solidFill>
                <a:latin typeface="Verdana" charset="0"/>
                <a:ea typeface="Arial" charset="0"/>
                <a:cs typeface="Arial" charset="0"/>
              </a:rPr>
              <a:t>)</a:t>
            </a:r>
            <a:endParaRPr lang="en-GB" sz="1600" dirty="0">
              <a:solidFill>
                <a:srgbClr val="000000"/>
              </a:solidFill>
              <a:latin typeface="Verdana" charset="0"/>
              <a:ea typeface="Arial" charset="0"/>
              <a:cs typeface="Arial" charset="0"/>
            </a:endParaRPr>
          </a:p>
        </p:txBody>
      </p:sp>
      <p:sp>
        <p:nvSpPr>
          <p:cNvPr id="61444" name="AutoShape 2"/>
          <p:cNvSpPr>
            <a:spLocks noChangeArrowheads="1"/>
          </p:cNvSpPr>
          <p:nvPr/>
        </p:nvSpPr>
        <p:spPr bwMode="auto">
          <a:xfrm>
            <a:off x="2832173" y="4413607"/>
            <a:ext cx="1190570" cy="924674"/>
          </a:xfrm>
          <a:prstGeom prst="flowChartDocument">
            <a:avLst/>
          </a:prstGeom>
          <a:solidFill>
            <a:srgbClr val="FFFFFF"/>
          </a:solidFill>
          <a:ln w="25400">
            <a:solidFill>
              <a:srgbClr val="000000"/>
            </a:solidFill>
            <a:miter lim="800000"/>
            <a:headEnd/>
            <a:tailEnd/>
          </a:ln>
        </p:spPr>
        <p:txBody>
          <a:bodyPr wrap="none" lIns="90000" tIns="46800" rIns="90000" bIns="46800" anchor="ctr">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Verdana" charset="0"/>
                <a:ea typeface="Arial" charset="0"/>
                <a:cs typeface="Arial" charset="0"/>
              </a:rPr>
              <a:t>Workflow</a:t>
            </a:r>
          </a:p>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Verdana" charset="0"/>
                <a:ea typeface="Arial" charset="0"/>
                <a:cs typeface="Arial" charset="0"/>
              </a:rPr>
              <a:t>status</a:t>
            </a:r>
          </a:p>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Verdana" charset="0"/>
                <a:ea typeface="Arial" charset="0"/>
                <a:cs typeface="Arial" charset="0"/>
              </a:rPr>
              <a:t>and logs</a:t>
            </a:r>
          </a:p>
        </p:txBody>
      </p:sp>
      <p:sp>
        <p:nvSpPr>
          <p:cNvPr id="61445" name="AutoShape 3"/>
          <p:cNvSpPr>
            <a:spLocks noChangeArrowheads="1"/>
          </p:cNvSpPr>
          <p:nvPr/>
        </p:nvSpPr>
        <p:spPr bwMode="auto">
          <a:xfrm>
            <a:off x="3252375" y="3057418"/>
            <a:ext cx="1680805" cy="863029"/>
          </a:xfrm>
          <a:prstGeom prst="roundRect">
            <a:avLst>
              <a:gd name="adj" fmla="val 16667"/>
            </a:avLst>
          </a:prstGeom>
          <a:solidFill>
            <a:srgbClr val="FFFFFF"/>
          </a:solidFill>
          <a:ln w="25400">
            <a:solidFill>
              <a:srgbClr val="000000"/>
            </a:solidFill>
            <a:miter lim="800000"/>
            <a:headEnd/>
            <a:tailEnd/>
          </a:ln>
        </p:spPr>
        <p:txBody>
          <a:bodyPr wrap="none" lIns="90000" tIns="46800" rIns="90000" bIns="46800" anchor="b" anchorCtr="1">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dirty="0" smtClean="0">
                <a:solidFill>
                  <a:srgbClr val="000000"/>
                </a:solidFill>
                <a:latin typeface="Verdana" charset="0"/>
                <a:ea typeface="Arial" charset="0"/>
                <a:cs typeface="Arial" charset="0"/>
              </a:rPr>
              <a:t>Java application</a:t>
            </a:r>
            <a:endParaRPr lang="en-GB" sz="1000" dirty="0">
              <a:solidFill>
                <a:srgbClr val="000000"/>
              </a:solidFill>
              <a:latin typeface="Verdana" charset="0"/>
              <a:ea typeface="Arial" charset="0"/>
              <a:cs typeface="Arial" charset="0"/>
            </a:endParaRPr>
          </a:p>
        </p:txBody>
      </p:sp>
      <p:sp>
        <p:nvSpPr>
          <p:cNvPr id="61492" name="AutoShape 3"/>
          <p:cNvSpPr>
            <a:spLocks noChangeArrowheads="1"/>
          </p:cNvSpPr>
          <p:nvPr/>
        </p:nvSpPr>
        <p:spPr bwMode="auto">
          <a:xfrm>
            <a:off x="6934971" y="3703406"/>
            <a:ext cx="1429851" cy="2621194"/>
          </a:xfrm>
          <a:prstGeom prst="roundRect">
            <a:avLst>
              <a:gd name="adj" fmla="val 16667"/>
            </a:avLst>
          </a:prstGeom>
          <a:solidFill>
            <a:srgbClr val="FFFFFF"/>
          </a:solidFill>
          <a:ln w="12700">
            <a:solidFill>
              <a:srgbClr val="000000"/>
            </a:solidFill>
            <a:prstDash val="sysDash"/>
            <a:miter lim="800000"/>
            <a:headEnd/>
            <a:tailEnd/>
          </a:ln>
        </p:spPr>
        <p:txBody>
          <a:bodyPr wrap="none" lIns="90000" tIns="46800" rIns="90000" bIns="46800">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smtClean="0">
                <a:solidFill>
                  <a:srgbClr val="000000"/>
                </a:solidFill>
                <a:latin typeface="Verdana" charset="0"/>
                <a:ea typeface="Arial" charset="0"/>
                <a:cs typeface="Arial" charset="0"/>
              </a:rPr>
              <a:t>Phantom provisions cloud</a:t>
            </a:r>
            <a:br>
              <a:rPr lang="en-US" sz="1400" dirty="0" smtClean="0">
                <a:solidFill>
                  <a:srgbClr val="000000"/>
                </a:solidFill>
                <a:latin typeface="Verdana" charset="0"/>
                <a:ea typeface="Arial" charset="0"/>
                <a:cs typeface="Arial" charset="0"/>
              </a:rPr>
            </a:br>
            <a:r>
              <a:rPr lang="en-US" sz="1400" dirty="0" smtClean="0">
                <a:solidFill>
                  <a:srgbClr val="000000"/>
                </a:solidFill>
                <a:latin typeface="Verdana" charset="0"/>
                <a:ea typeface="Arial" charset="0"/>
                <a:cs typeface="Arial" charset="0"/>
              </a:rPr>
              <a:t>C</a:t>
            </a:r>
            <a:r>
              <a:rPr lang="en-GB" sz="1400" dirty="0" err="1" smtClean="0">
                <a:solidFill>
                  <a:srgbClr val="000000"/>
                </a:solidFill>
                <a:latin typeface="Verdana" charset="0"/>
                <a:ea typeface="Arial" charset="0"/>
                <a:cs typeface="Arial" charset="0"/>
              </a:rPr>
              <a:t>ompute</a:t>
            </a:r>
            <a:r>
              <a:rPr lang="en-GB" sz="1400" dirty="0">
                <a:solidFill>
                  <a:srgbClr val="000000"/>
                </a:solidFill>
                <a:latin typeface="Verdana" charset="0"/>
                <a:ea typeface="Arial" charset="0"/>
                <a:cs typeface="Arial" charset="0"/>
              </a:rPr>
              <a:t> </a:t>
            </a:r>
            <a:r>
              <a:rPr lang="en-GB" sz="1400" dirty="0" smtClean="0">
                <a:solidFill>
                  <a:srgbClr val="000000"/>
                </a:solidFill>
                <a:latin typeface="Verdana" charset="0"/>
                <a:ea typeface="Arial" charset="0"/>
                <a:cs typeface="Arial" charset="0"/>
              </a:rPr>
              <a:t>nodes</a:t>
            </a:r>
            <a:endParaRPr lang="en-GB" sz="1400" dirty="0">
              <a:solidFill>
                <a:srgbClr val="000000"/>
              </a:solidFill>
              <a:latin typeface="Verdana" charset="0"/>
              <a:ea typeface="Arial" charset="0"/>
              <a:cs typeface="Arial" charset="0"/>
            </a:endParaRPr>
          </a:p>
        </p:txBody>
      </p:sp>
      <p:grpSp>
        <p:nvGrpSpPr>
          <p:cNvPr id="2" name="Group 51"/>
          <p:cNvGrpSpPr>
            <a:grpSpLocks/>
          </p:cNvGrpSpPr>
          <p:nvPr/>
        </p:nvGrpSpPr>
        <p:grpSpPr bwMode="auto">
          <a:xfrm>
            <a:off x="7343501" y="4261458"/>
            <a:ext cx="541869" cy="1986942"/>
            <a:chOff x="7897813" y="3660340"/>
            <a:chExt cx="606425" cy="2657044"/>
          </a:xfrm>
        </p:grpSpPr>
        <p:sp>
          <p:nvSpPr>
            <p:cNvPr id="61494" name="AutoShape 7"/>
            <p:cNvSpPr>
              <a:spLocks noChangeArrowheads="1"/>
            </p:cNvSpPr>
            <p:nvPr/>
          </p:nvSpPr>
          <p:spPr bwMode="auto">
            <a:xfrm>
              <a:off x="8012113" y="3660340"/>
              <a:ext cx="492125" cy="396146"/>
            </a:xfrm>
            <a:prstGeom prst="flowChartMultidocument">
              <a:avLst/>
            </a:prstGeom>
            <a:solidFill>
              <a:srgbClr val="FFFFFF">
                <a:alpha val="25098"/>
              </a:srgbClr>
            </a:solidFill>
            <a:ln w="9360">
              <a:solidFill>
                <a:srgbClr val="000000"/>
              </a:solidFill>
              <a:miter lim="800000"/>
              <a:headEnd/>
              <a:tailEnd/>
            </a:ln>
          </p:spPr>
          <p:txBody>
            <a:bodyPr wrap="none" lIns="90000" tIns="46800" rIns="90000" bIns="46800" anchor="ctr">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latin typeface="Verdana" charset="0"/>
                  <a:ea typeface="Arial" charset="0"/>
                  <a:cs typeface="Arial" charset="0"/>
                </a:rPr>
                <a:t>f1</a:t>
              </a:r>
            </a:p>
          </p:txBody>
        </p:sp>
        <p:sp>
          <p:nvSpPr>
            <p:cNvPr id="61495" name="AutoShape 8"/>
            <p:cNvSpPr>
              <a:spLocks noChangeArrowheads="1"/>
            </p:cNvSpPr>
            <p:nvPr/>
          </p:nvSpPr>
          <p:spPr bwMode="auto">
            <a:xfrm>
              <a:off x="7962900" y="4804218"/>
              <a:ext cx="492125" cy="396146"/>
            </a:xfrm>
            <a:prstGeom prst="flowChartMultidocument">
              <a:avLst/>
            </a:prstGeom>
            <a:solidFill>
              <a:srgbClr val="FFFFFF">
                <a:alpha val="25098"/>
              </a:srgbClr>
            </a:solidFill>
            <a:ln w="9360">
              <a:solidFill>
                <a:srgbClr val="000000"/>
              </a:solidFill>
              <a:miter lim="800000"/>
              <a:headEnd/>
              <a:tailEnd/>
            </a:ln>
          </p:spPr>
          <p:txBody>
            <a:bodyPr wrap="none" lIns="90000" tIns="46800" rIns="90000" bIns="46800" anchor="ctr">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latin typeface="Verdana" charset="0"/>
                  <a:ea typeface="Arial" charset="0"/>
                  <a:cs typeface="Arial" charset="0"/>
                </a:rPr>
                <a:t>f2</a:t>
              </a:r>
            </a:p>
          </p:txBody>
        </p:sp>
        <p:sp>
          <p:nvSpPr>
            <p:cNvPr id="61496" name="AutoShape 9"/>
            <p:cNvSpPr>
              <a:spLocks noChangeArrowheads="1"/>
            </p:cNvSpPr>
            <p:nvPr/>
          </p:nvSpPr>
          <p:spPr bwMode="auto">
            <a:xfrm>
              <a:off x="7897813" y="5921238"/>
              <a:ext cx="492125" cy="396146"/>
            </a:xfrm>
            <a:prstGeom prst="flowChartMultidocument">
              <a:avLst/>
            </a:prstGeom>
            <a:solidFill>
              <a:srgbClr val="FFFFFF">
                <a:alpha val="25098"/>
              </a:srgbClr>
            </a:solidFill>
            <a:ln w="9360">
              <a:solidFill>
                <a:srgbClr val="000000"/>
              </a:solidFill>
              <a:miter lim="800000"/>
              <a:headEnd/>
              <a:tailEnd/>
            </a:ln>
          </p:spPr>
          <p:txBody>
            <a:bodyPr wrap="none" lIns="90000" tIns="46800" rIns="90000" bIns="46800" anchor="ctr">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latin typeface="Verdana" charset="0"/>
                  <a:ea typeface="Arial" charset="0"/>
                  <a:cs typeface="Arial" charset="0"/>
                </a:rPr>
                <a:t>f3</a:t>
              </a:r>
            </a:p>
          </p:txBody>
        </p:sp>
        <p:cxnSp>
          <p:nvCxnSpPr>
            <p:cNvPr id="61497" name="AutoShape 10"/>
            <p:cNvCxnSpPr>
              <a:cxnSpLocks noChangeShapeType="1"/>
              <a:stCxn id="61494" idx="2"/>
              <a:endCxn id="61501" idx="0"/>
            </p:cNvCxnSpPr>
            <p:nvPr/>
          </p:nvCxnSpPr>
          <p:spPr bwMode="auto">
            <a:xfrm rot="16200000" flipH="1">
              <a:off x="8103841" y="4161597"/>
              <a:ext cx="248254" cy="8027"/>
            </a:xfrm>
            <a:prstGeom prst="straightConnector1">
              <a:avLst/>
            </a:prstGeom>
            <a:noFill/>
            <a:ln w="9360">
              <a:solidFill>
                <a:srgbClr val="000000"/>
              </a:solidFill>
              <a:miter lim="800000"/>
              <a:headEnd/>
              <a:tailEnd type="triangle" w="med" len="med"/>
            </a:ln>
          </p:spPr>
        </p:cxnSp>
        <p:cxnSp>
          <p:nvCxnSpPr>
            <p:cNvPr id="61498" name="AutoShape 11"/>
            <p:cNvCxnSpPr>
              <a:cxnSpLocks noChangeShapeType="1"/>
              <a:stCxn id="61501" idx="2"/>
              <a:endCxn id="61495" idx="0"/>
            </p:cNvCxnSpPr>
            <p:nvPr/>
          </p:nvCxnSpPr>
          <p:spPr bwMode="auto">
            <a:xfrm rot="16200000" flipH="1">
              <a:off x="8140185" y="4701584"/>
              <a:ext cx="194430" cy="10837"/>
            </a:xfrm>
            <a:prstGeom prst="straightConnector1">
              <a:avLst/>
            </a:prstGeom>
            <a:noFill/>
            <a:ln w="9360">
              <a:solidFill>
                <a:srgbClr val="000000"/>
              </a:solidFill>
              <a:miter lim="800000"/>
              <a:headEnd/>
              <a:tailEnd type="triangle" w="med" len="med"/>
            </a:ln>
          </p:spPr>
        </p:cxnSp>
        <p:cxnSp>
          <p:nvCxnSpPr>
            <p:cNvPr id="61499" name="AutoShape 12"/>
            <p:cNvCxnSpPr>
              <a:cxnSpLocks noChangeShapeType="1"/>
              <a:stCxn id="61495" idx="2"/>
              <a:endCxn id="61502" idx="0"/>
            </p:cNvCxnSpPr>
            <p:nvPr/>
          </p:nvCxnSpPr>
          <p:spPr bwMode="auto">
            <a:xfrm rot="16200000" flipH="1">
              <a:off x="8066847" y="5293257"/>
              <a:ext cx="222231" cy="6440"/>
            </a:xfrm>
            <a:prstGeom prst="straightConnector1">
              <a:avLst/>
            </a:prstGeom>
            <a:noFill/>
            <a:ln w="9360">
              <a:solidFill>
                <a:srgbClr val="000000"/>
              </a:solidFill>
              <a:miter lim="800000"/>
              <a:headEnd/>
              <a:tailEnd type="triangle" w="med" len="med"/>
            </a:ln>
          </p:spPr>
        </p:cxnSp>
        <p:cxnSp>
          <p:nvCxnSpPr>
            <p:cNvPr id="61500" name="AutoShape 13"/>
            <p:cNvCxnSpPr>
              <a:cxnSpLocks noChangeShapeType="1"/>
              <a:stCxn id="61502" idx="2"/>
              <a:endCxn id="61496" idx="0"/>
            </p:cNvCxnSpPr>
            <p:nvPr/>
          </p:nvCxnSpPr>
          <p:spPr bwMode="auto">
            <a:xfrm rot="5400000">
              <a:off x="8082100" y="5822155"/>
              <a:ext cx="194715" cy="3450"/>
            </a:xfrm>
            <a:prstGeom prst="straightConnector1">
              <a:avLst/>
            </a:prstGeom>
            <a:noFill/>
            <a:ln w="9360">
              <a:solidFill>
                <a:srgbClr val="000000"/>
              </a:solidFill>
              <a:miter lim="800000"/>
              <a:headEnd/>
              <a:tailEnd type="triangle" w="med" len="med"/>
            </a:ln>
          </p:spPr>
        </p:cxnSp>
        <p:sp>
          <p:nvSpPr>
            <p:cNvPr id="61501" name="AutoShape 15"/>
            <p:cNvSpPr>
              <a:spLocks noChangeArrowheads="1"/>
            </p:cNvSpPr>
            <p:nvPr/>
          </p:nvSpPr>
          <p:spPr bwMode="auto">
            <a:xfrm>
              <a:off x="8020050" y="4289738"/>
              <a:ext cx="423863" cy="320050"/>
            </a:xfrm>
            <a:prstGeom prst="flowChartAlternateProcess">
              <a:avLst/>
            </a:prstGeom>
            <a:solidFill>
              <a:srgbClr val="FFFFFF">
                <a:alpha val="50195"/>
              </a:srgbClr>
            </a:solidFill>
            <a:ln w="9360">
              <a:solidFill>
                <a:srgbClr val="000000"/>
              </a:solidFill>
              <a:miter lim="800000"/>
              <a:headEnd/>
              <a:tailEnd/>
            </a:ln>
          </p:spPr>
          <p:txBody>
            <a:bodyPr wrap="none" lIns="90000" tIns="46800" rIns="90000" bIns="46800" anchor="ctr">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latin typeface="Verdana" charset="0"/>
                  <a:ea typeface="Arial" charset="0"/>
                  <a:cs typeface="Arial" charset="0"/>
                </a:rPr>
                <a:t>a1</a:t>
              </a:r>
            </a:p>
          </p:txBody>
        </p:sp>
        <p:sp>
          <p:nvSpPr>
            <p:cNvPr id="61502" name="AutoShape 16"/>
            <p:cNvSpPr>
              <a:spLocks noChangeArrowheads="1"/>
            </p:cNvSpPr>
            <p:nvPr/>
          </p:nvSpPr>
          <p:spPr bwMode="auto">
            <a:xfrm>
              <a:off x="7969250" y="5407593"/>
              <a:ext cx="423863" cy="318931"/>
            </a:xfrm>
            <a:prstGeom prst="flowChartAlternateProcess">
              <a:avLst/>
            </a:prstGeom>
            <a:solidFill>
              <a:srgbClr val="FFFFFF">
                <a:alpha val="50195"/>
              </a:srgbClr>
            </a:solidFill>
            <a:ln w="9360">
              <a:solidFill>
                <a:srgbClr val="000000"/>
              </a:solidFill>
              <a:miter lim="800000"/>
              <a:headEnd/>
              <a:tailEnd/>
            </a:ln>
          </p:spPr>
          <p:txBody>
            <a:bodyPr wrap="none" lIns="90000" tIns="46800" rIns="90000" bIns="46800" anchor="ctr">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latin typeface="Verdana" charset="0"/>
                  <a:ea typeface="Arial" charset="0"/>
                  <a:cs typeface="Arial" charset="0"/>
                </a:rPr>
                <a:t>a2</a:t>
              </a:r>
            </a:p>
          </p:txBody>
        </p:sp>
      </p:grpSp>
      <p:grpSp>
        <p:nvGrpSpPr>
          <p:cNvPr id="3" name="Group 69"/>
          <p:cNvGrpSpPr/>
          <p:nvPr/>
        </p:nvGrpSpPr>
        <p:grpSpPr>
          <a:xfrm>
            <a:off x="3205686" y="1023135"/>
            <a:ext cx="1785855" cy="986319"/>
            <a:chOff x="3205686" y="1023135"/>
            <a:chExt cx="1785855" cy="986319"/>
          </a:xfrm>
        </p:grpSpPr>
        <p:sp>
          <p:nvSpPr>
            <p:cNvPr id="61488" name="AutoShape 25"/>
            <p:cNvSpPr>
              <a:spLocks noChangeArrowheads="1"/>
            </p:cNvSpPr>
            <p:nvPr/>
          </p:nvSpPr>
          <p:spPr bwMode="auto">
            <a:xfrm>
              <a:off x="3205686" y="1023135"/>
              <a:ext cx="1785855" cy="986319"/>
            </a:xfrm>
            <a:prstGeom prst="can">
              <a:avLst>
                <a:gd name="adj" fmla="val 25000"/>
              </a:avLst>
            </a:prstGeom>
            <a:solidFill>
              <a:srgbClr val="FFFFFF"/>
            </a:solidFill>
            <a:ln w="25400">
              <a:solidFill>
                <a:srgbClr val="000000"/>
              </a:solidFill>
              <a:miter lim="800000"/>
              <a:headEnd/>
              <a:tailEnd/>
            </a:ln>
          </p:spPr>
          <p:txBody>
            <a:bodyPr wrap="none" lIns="90000" tIns="46800" rIns="90000" bIns="46800">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00"/>
                  </a:solidFill>
                  <a:latin typeface="Verdana" charset="0"/>
                  <a:ea typeface="Arial" charset="0"/>
                  <a:cs typeface="Arial" charset="0"/>
                </a:rPr>
                <a:t>Data server</a:t>
              </a:r>
            </a:p>
          </p:txBody>
        </p:sp>
        <p:sp>
          <p:nvSpPr>
            <p:cNvPr id="61489" name="AutoShape 26"/>
            <p:cNvSpPr>
              <a:spLocks noChangeArrowheads="1"/>
            </p:cNvSpPr>
            <p:nvPr/>
          </p:nvSpPr>
          <p:spPr bwMode="auto">
            <a:xfrm>
              <a:off x="3567528" y="1600200"/>
              <a:ext cx="287430" cy="346752"/>
            </a:xfrm>
            <a:prstGeom prst="flowChartMultidocument">
              <a:avLst/>
            </a:prstGeom>
            <a:solidFill>
              <a:srgbClr val="FFFFFF">
                <a:alpha val="25098"/>
              </a:srgbClr>
            </a:solidFill>
            <a:ln w="25400">
              <a:solidFill>
                <a:srgbClr val="000000"/>
              </a:solidFill>
              <a:miter lim="800000"/>
              <a:headEnd/>
              <a:tailEnd/>
            </a:ln>
          </p:spPr>
          <p:txBody>
            <a:bodyPr wrap="none" lIns="90000" tIns="46800" rIns="90000" bIns="46800">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latin typeface="Verdana" charset="0"/>
                  <a:ea typeface="Arial" charset="0"/>
                  <a:cs typeface="Arial" charset="0"/>
                </a:rPr>
                <a:t>f1</a:t>
              </a:r>
            </a:p>
          </p:txBody>
        </p:sp>
        <p:sp>
          <p:nvSpPr>
            <p:cNvPr id="61490" name="AutoShape 27"/>
            <p:cNvSpPr>
              <a:spLocks noChangeArrowheads="1"/>
            </p:cNvSpPr>
            <p:nvPr/>
          </p:nvSpPr>
          <p:spPr bwMode="auto">
            <a:xfrm>
              <a:off x="3967302" y="1615611"/>
              <a:ext cx="285970" cy="346752"/>
            </a:xfrm>
            <a:prstGeom prst="flowChartMultidocument">
              <a:avLst/>
            </a:prstGeom>
            <a:solidFill>
              <a:srgbClr val="FFFFFF">
                <a:alpha val="25098"/>
              </a:srgbClr>
            </a:solidFill>
            <a:ln w="25400">
              <a:solidFill>
                <a:srgbClr val="000000"/>
              </a:solidFill>
              <a:miter lim="800000"/>
              <a:headEnd/>
              <a:tailEnd/>
            </a:ln>
          </p:spPr>
          <p:txBody>
            <a:bodyPr wrap="none" lIns="90000" tIns="46800" rIns="90000" bIns="46800">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latin typeface="Verdana" charset="0"/>
                  <a:ea typeface="Arial" charset="0"/>
                  <a:cs typeface="Arial" charset="0"/>
                </a:rPr>
                <a:t>f2</a:t>
              </a:r>
            </a:p>
          </p:txBody>
        </p:sp>
        <p:sp>
          <p:nvSpPr>
            <p:cNvPr id="61491" name="AutoShape 28"/>
            <p:cNvSpPr>
              <a:spLocks noChangeArrowheads="1"/>
            </p:cNvSpPr>
            <p:nvPr/>
          </p:nvSpPr>
          <p:spPr bwMode="auto">
            <a:xfrm>
              <a:off x="4337896" y="1600200"/>
              <a:ext cx="285970" cy="346752"/>
            </a:xfrm>
            <a:prstGeom prst="flowChartMultidocument">
              <a:avLst/>
            </a:prstGeom>
            <a:solidFill>
              <a:srgbClr val="FFFFFF">
                <a:alpha val="25098"/>
              </a:srgbClr>
            </a:solidFill>
            <a:ln w="25400">
              <a:solidFill>
                <a:srgbClr val="000000"/>
              </a:solidFill>
              <a:miter lim="800000"/>
              <a:headEnd/>
              <a:tailEnd/>
            </a:ln>
          </p:spPr>
          <p:txBody>
            <a:bodyPr wrap="none" lIns="90000" tIns="46800" rIns="90000" bIns="46800">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latin typeface="Verdana" charset="0"/>
                  <a:ea typeface="Arial" charset="0"/>
                  <a:cs typeface="Arial" charset="0"/>
                </a:rPr>
                <a:t>f3</a:t>
              </a:r>
            </a:p>
          </p:txBody>
        </p:sp>
      </p:grpSp>
      <p:grpSp>
        <p:nvGrpSpPr>
          <p:cNvPr id="4" name="Group 31"/>
          <p:cNvGrpSpPr>
            <a:grpSpLocks/>
          </p:cNvGrpSpPr>
          <p:nvPr/>
        </p:nvGrpSpPr>
        <p:grpSpPr bwMode="auto">
          <a:xfrm>
            <a:off x="4232844" y="4389206"/>
            <a:ext cx="1399212" cy="825785"/>
            <a:chOff x="2784" y="3196"/>
            <a:chExt cx="959" cy="643"/>
          </a:xfrm>
        </p:grpSpPr>
        <p:sp>
          <p:nvSpPr>
            <p:cNvPr id="61484" name="AutoShape 32"/>
            <p:cNvSpPr>
              <a:spLocks noChangeArrowheads="1"/>
            </p:cNvSpPr>
            <p:nvPr/>
          </p:nvSpPr>
          <p:spPr bwMode="auto">
            <a:xfrm>
              <a:off x="2784" y="3196"/>
              <a:ext cx="672" cy="356"/>
            </a:xfrm>
            <a:prstGeom prst="flowChartDocumen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1485" name="AutoShape 33"/>
            <p:cNvSpPr>
              <a:spLocks noChangeArrowheads="1"/>
            </p:cNvSpPr>
            <p:nvPr/>
          </p:nvSpPr>
          <p:spPr bwMode="auto">
            <a:xfrm>
              <a:off x="2880" y="3292"/>
              <a:ext cx="672" cy="356"/>
            </a:xfrm>
            <a:prstGeom prst="flowChartDocumen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1486" name="AutoShape 34"/>
            <p:cNvSpPr>
              <a:spLocks noChangeArrowheads="1"/>
            </p:cNvSpPr>
            <p:nvPr/>
          </p:nvSpPr>
          <p:spPr bwMode="auto">
            <a:xfrm>
              <a:off x="2976" y="3388"/>
              <a:ext cx="672" cy="356"/>
            </a:xfrm>
            <a:prstGeom prst="flowChartDocumen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p>
          </p:txBody>
        </p:sp>
        <p:sp>
          <p:nvSpPr>
            <p:cNvPr id="61487" name="AutoShape 35"/>
            <p:cNvSpPr>
              <a:spLocks noChangeArrowheads="1"/>
            </p:cNvSpPr>
            <p:nvPr/>
          </p:nvSpPr>
          <p:spPr bwMode="auto">
            <a:xfrm>
              <a:off x="3072" y="3484"/>
              <a:ext cx="672" cy="356"/>
            </a:xfrm>
            <a:prstGeom prst="flowChartDocument">
              <a:avLst/>
            </a:prstGeom>
            <a:solidFill>
              <a:srgbClr val="FFFFFF"/>
            </a:solidFill>
            <a:ln w="25400">
              <a:solidFill>
                <a:srgbClr val="000000"/>
              </a:solidFill>
              <a:miter lim="800000"/>
              <a:headEnd/>
              <a:tailEnd/>
            </a:ln>
          </p:spPr>
          <p:txBody>
            <a:bodyPr wrap="none" lIns="90000" tIns="46800" rIns="90000" bIns="46800" anchor="ctr">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latin typeface="Verdana" charset="0"/>
                  <a:ea typeface="Arial" charset="0"/>
                  <a:cs typeface="Arial" charset="0"/>
                </a:rPr>
                <a:t>Provenance</a:t>
              </a:r>
            </a:p>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latin typeface="Verdana" charset="0"/>
                  <a:ea typeface="Arial" charset="0"/>
                  <a:cs typeface="Arial" charset="0"/>
                </a:rPr>
                <a:t>log</a:t>
              </a:r>
            </a:p>
          </p:txBody>
        </p:sp>
      </p:grpSp>
      <p:sp>
        <p:nvSpPr>
          <p:cNvPr id="61449" name="Line 39"/>
          <p:cNvSpPr>
            <a:spLocks noChangeShapeType="1"/>
          </p:cNvSpPr>
          <p:nvPr/>
        </p:nvSpPr>
        <p:spPr bwMode="auto">
          <a:xfrm flipV="1">
            <a:off x="4933179" y="2194389"/>
            <a:ext cx="1750838" cy="1294544"/>
          </a:xfrm>
          <a:prstGeom prst="line">
            <a:avLst/>
          </a:prstGeom>
          <a:noFill/>
          <a:ln w="38100">
            <a:solidFill>
              <a:srgbClr val="4F81BD"/>
            </a:solidFill>
            <a:miter lim="800000"/>
            <a:headEnd type="triangle" w="med" len="med"/>
            <a:tailEnd type="triangle" w="med" len="med"/>
          </a:ln>
        </p:spPr>
        <p:txBody>
          <a:bodyPr>
            <a:prstTxWarp prst="textNoShape">
              <a:avLst/>
            </a:prstTxWarp>
          </a:bodyPr>
          <a:lstStyle/>
          <a:p>
            <a:endParaRPr lang="en-US"/>
          </a:p>
        </p:txBody>
      </p:sp>
      <p:sp>
        <p:nvSpPr>
          <p:cNvPr id="61450" name="Line 40"/>
          <p:cNvSpPr>
            <a:spLocks noChangeShapeType="1"/>
          </p:cNvSpPr>
          <p:nvPr/>
        </p:nvSpPr>
        <p:spPr bwMode="auto">
          <a:xfrm flipV="1">
            <a:off x="4933179" y="1730768"/>
            <a:ext cx="1750838" cy="1759449"/>
          </a:xfrm>
          <a:prstGeom prst="line">
            <a:avLst/>
          </a:prstGeom>
          <a:noFill/>
          <a:ln w="38100">
            <a:solidFill>
              <a:srgbClr val="4F81BD"/>
            </a:solidFill>
            <a:miter lim="800000"/>
            <a:headEnd type="triangle" w="med" len="med"/>
            <a:tailEnd type="triangle" w="med" len="med"/>
          </a:ln>
        </p:spPr>
        <p:txBody>
          <a:bodyPr>
            <a:prstTxWarp prst="textNoShape">
              <a:avLst/>
            </a:prstTxWarp>
          </a:bodyPr>
          <a:lstStyle/>
          <a:p>
            <a:endParaRPr lang="en-US"/>
          </a:p>
        </p:txBody>
      </p:sp>
      <p:sp>
        <p:nvSpPr>
          <p:cNvPr id="61451" name="Line 41"/>
          <p:cNvSpPr>
            <a:spLocks noChangeShapeType="1"/>
          </p:cNvSpPr>
          <p:nvPr/>
        </p:nvSpPr>
        <p:spPr bwMode="auto">
          <a:xfrm flipV="1">
            <a:off x="4933179" y="2810838"/>
            <a:ext cx="1750838" cy="678094"/>
          </a:xfrm>
          <a:prstGeom prst="line">
            <a:avLst/>
          </a:prstGeom>
          <a:noFill/>
          <a:ln w="38100">
            <a:solidFill>
              <a:srgbClr val="4F81BD"/>
            </a:solidFill>
            <a:miter lim="800000"/>
            <a:headEnd type="triangle" w="med" len="med"/>
            <a:tailEnd type="triangle" w="med" len="med"/>
          </a:ln>
        </p:spPr>
        <p:txBody>
          <a:bodyPr>
            <a:prstTxWarp prst="textNoShape">
              <a:avLst/>
            </a:prstTxWarp>
          </a:bodyPr>
          <a:lstStyle/>
          <a:p>
            <a:endParaRPr lang="en-US"/>
          </a:p>
        </p:txBody>
      </p:sp>
      <p:grpSp>
        <p:nvGrpSpPr>
          <p:cNvPr id="5" name="Group 118"/>
          <p:cNvGrpSpPr>
            <a:grpSpLocks/>
          </p:cNvGrpSpPr>
          <p:nvPr/>
        </p:nvGrpSpPr>
        <p:grpSpPr bwMode="auto">
          <a:xfrm>
            <a:off x="856644" y="3180708"/>
            <a:ext cx="1695395" cy="2157573"/>
            <a:chOff x="517526" y="2895600"/>
            <a:chExt cx="1844673" cy="2667000"/>
          </a:xfrm>
        </p:grpSpPr>
        <p:sp>
          <p:nvSpPr>
            <p:cNvPr id="61476" name="AutoShape 19"/>
            <p:cNvSpPr>
              <a:spLocks noChangeArrowheads="1"/>
            </p:cNvSpPr>
            <p:nvPr/>
          </p:nvSpPr>
          <p:spPr bwMode="auto">
            <a:xfrm>
              <a:off x="517526" y="2895600"/>
              <a:ext cx="1844673" cy="2667000"/>
            </a:xfrm>
            <a:prstGeom prst="flowChartDocument">
              <a:avLst/>
            </a:prstGeom>
            <a:solidFill>
              <a:srgbClr val="FFFFFF"/>
            </a:solidFill>
            <a:ln w="25400">
              <a:solidFill>
                <a:srgbClr val="000000"/>
              </a:solidFill>
              <a:miter lim="800000"/>
              <a:headEnd/>
              <a:tailEnd/>
            </a:ln>
          </p:spPr>
          <p:txBody>
            <a:bodyPr wrap="none" lIns="90000" tIns="46800" rIns="90000" bIns="46800">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Verdana" charset="0"/>
                  <a:ea typeface="Arial" charset="0"/>
                  <a:cs typeface="Arial" charset="0"/>
                </a:rPr>
                <a:t>script</a:t>
              </a:r>
            </a:p>
          </p:txBody>
        </p:sp>
        <p:grpSp>
          <p:nvGrpSpPr>
            <p:cNvPr id="6" name="Group 20"/>
            <p:cNvGrpSpPr>
              <a:grpSpLocks/>
            </p:cNvGrpSpPr>
            <p:nvPr/>
          </p:nvGrpSpPr>
          <p:grpSpPr bwMode="auto">
            <a:xfrm>
              <a:off x="838202" y="3429008"/>
              <a:ext cx="1219201" cy="433389"/>
              <a:chOff x="541" y="2496"/>
              <a:chExt cx="768" cy="273"/>
            </a:xfrm>
          </p:grpSpPr>
          <p:cxnSp>
            <p:nvCxnSpPr>
              <p:cNvPr id="61481" name="AutoShape 21"/>
              <p:cNvCxnSpPr>
                <a:cxnSpLocks noChangeShapeType="1"/>
                <a:stCxn id="61482" idx="3"/>
                <a:endCxn id="61483" idx="1"/>
              </p:cNvCxnSpPr>
              <p:nvPr/>
            </p:nvCxnSpPr>
            <p:spPr bwMode="auto">
              <a:xfrm>
                <a:off x="853" y="2632"/>
                <a:ext cx="145" cy="1"/>
              </a:xfrm>
              <a:prstGeom prst="straightConnector1">
                <a:avLst/>
              </a:prstGeom>
              <a:noFill/>
              <a:ln w="25400">
                <a:solidFill>
                  <a:srgbClr val="000000"/>
                </a:solidFill>
                <a:miter lim="800000"/>
                <a:headEnd/>
                <a:tailEnd type="triangle" w="med" len="med"/>
              </a:ln>
            </p:spPr>
          </p:cxnSp>
          <p:sp>
            <p:nvSpPr>
              <p:cNvPr id="61482" name="AutoShape 22"/>
              <p:cNvSpPr>
                <a:spLocks noChangeArrowheads="1"/>
              </p:cNvSpPr>
              <p:nvPr/>
            </p:nvSpPr>
            <p:spPr bwMode="auto">
              <a:xfrm>
                <a:off x="541" y="2496"/>
                <a:ext cx="312" cy="273"/>
              </a:xfrm>
              <a:prstGeom prst="flowChartAlternateProcess">
                <a:avLst/>
              </a:prstGeom>
              <a:solidFill>
                <a:srgbClr val="FFFFFF">
                  <a:alpha val="50195"/>
                </a:srgbClr>
              </a:solidFill>
              <a:ln w="25400">
                <a:solidFill>
                  <a:srgbClr val="000000"/>
                </a:solidFill>
                <a:miter lim="800000"/>
                <a:headEnd/>
                <a:tailEnd/>
              </a:ln>
            </p:spPr>
            <p:txBody>
              <a:bodyPr wrap="none" lIns="90000" tIns="46800" rIns="90000" bIns="46800" anchor="ctr">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latin typeface="Verdana" charset="0"/>
                    <a:ea typeface="Arial" charset="0"/>
                    <a:cs typeface="Arial" charset="0"/>
                  </a:rPr>
                  <a:t>App</a:t>
                </a:r>
                <a:br>
                  <a:rPr lang="en-GB" sz="1200" dirty="0">
                    <a:solidFill>
                      <a:srgbClr val="000000"/>
                    </a:solidFill>
                    <a:latin typeface="Verdana" charset="0"/>
                    <a:ea typeface="Arial" charset="0"/>
                    <a:cs typeface="Arial" charset="0"/>
                  </a:rPr>
                </a:br>
                <a:r>
                  <a:rPr lang="en-GB" sz="1200" dirty="0">
                    <a:solidFill>
                      <a:srgbClr val="000000"/>
                    </a:solidFill>
                    <a:latin typeface="Verdana" charset="0"/>
                    <a:ea typeface="Arial" charset="0"/>
                    <a:cs typeface="Arial" charset="0"/>
                  </a:rPr>
                  <a:t>a1</a:t>
                </a:r>
              </a:p>
            </p:txBody>
          </p:sp>
          <p:sp>
            <p:nvSpPr>
              <p:cNvPr id="61483" name="AutoShape 23"/>
              <p:cNvSpPr>
                <a:spLocks noChangeArrowheads="1"/>
              </p:cNvSpPr>
              <p:nvPr/>
            </p:nvSpPr>
            <p:spPr bwMode="auto">
              <a:xfrm>
                <a:off x="998" y="2496"/>
                <a:ext cx="311" cy="273"/>
              </a:xfrm>
              <a:prstGeom prst="flowChartAlternateProcess">
                <a:avLst/>
              </a:prstGeom>
              <a:solidFill>
                <a:srgbClr val="FFFFFF">
                  <a:alpha val="50195"/>
                </a:srgbClr>
              </a:solidFill>
              <a:ln w="25400">
                <a:solidFill>
                  <a:srgbClr val="000000"/>
                </a:solidFill>
                <a:miter lim="800000"/>
                <a:headEnd/>
                <a:tailEnd/>
              </a:ln>
            </p:spPr>
            <p:txBody>
              <a:bodyPr wrap="none" lIns="90000" tIns="46800" rIns="90000" bIns="46800" anchor="ctr">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latin typeface="Verdana" charset="0"/>
                    <a:ea typeface="Arial" charset="0"/>
                    <a:cs typeface="Arial" charset="0"/>
                  </a:rPr>
                  <a:t>App</a:t>
                </a:r>
                <a:br>
                  <a:rPr lang="en-GB" sz="1200">
                    <a:solidFill>
                      <a:srgbClr val="000000"/>
                    </a:solidFill>
                    <a:latin typeface="Verdana" charset="0"/>
                    <a:ea typeface="Arial" charset="0"/>
                    <a:cs typeface="Arial" charset="0"/>
                  </a:rPr>
                </a:br>
                <a:r>
                  <a:rPr lang="en-GB" sz="1200">
                    <a:solidFill>
                      <a:srgbClr val="000000"/>
                    </a:solidFill>
                    <a:latin typeface="Verdana" charset="0"/>
                    <a:ea typeface="Arial" charset="0"/>
                    <a:cs typeface="Arial" charset="0"/>
                  </a:rPr>
                  <a:t>a2</a:t>
                </a:r>
              </a:p>
            </p:txBody>
          </p:sp>
        </p:grpSp>
        <p:grpSp>
          <p:nvGrpSpPr>
            <p:cNvPr id="7" name="Group 46"/>
            <p:cNvGrpSpPr>
              <a:grpSpLocks/>
            </p:cNvGrpSpPr>
            <p:nvPr/>
          </p:nvGrpSpPr>
          <p:grpSpPr bwMode="auto">
            <a:xfrm>
              <a:off x="685800" y="4191000"/>
              <a:ext cx="1539874" cy="604551"/>
              <a:chOff x="533400" y="3732213"/>
              <a:chExt cx="1844674" cy="814387"/>
            </a:xfrm>
          </p:grpSpPr>
          <p:sp>
            <p:nvSpPr>
              <p:cNvPr id="61479" name="AutoShape 29"/>
              <p:cNvSpPr>
                <a:spLocks noChangeArrowheads="1"/>
              </p:cNvSpPr>
              <p:nvPr/>
            </p:nvSpPr>
            <p:spPr bwMode="auto">
              <a:xfrm>
                <a:off x="533400" y="3732213"/>
                <a:ext cx="838200" cy="762000"/>
              </a:xfrm>
              <a:prstGeom prst="flowChartDocument">
                <a:avLst/>
              </a:prstGeom>
              <a:solidFill>
                <a:srgbClr val="FFFFFF"/>
              </a:solidFill>
              <a:ln w="25400">
                <a:solidFill>
                  <a:srgbClr val="000000"/>
                </a:solidFill>
                <a:miter lim="800000"/>
                <a:headEnd/>
                <a:tailEnd/>
              </a:ln>
            </p:spPr>
            <p:txBody>
              <a:bodyPr wrap="none" lIns="90000" tIns="46800" rIns="90000" bIns="46800" anchor="ctr">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Verdana" charset="0"/>
                    <a:ea typeface="Arial" charset="0"/>
                    <a:cs typeface="Arial" charset="0"/>
                  </a:rPr>
                  <a:t>site</a:t>
                </a:r>
                <a:br>
                  <a:rPr lang="en-GB" sz="1600">
                    <a:solidFill>
                      <a:srgbClr val="000000"/>
                    </a:solidFill>
                    <a:latin typeface="Verdana" charset="0"/>
                    <a:ea typeface="Arial" charset="0"/>
                    <a:cs typeface="Arial" charset="0"/>
                  </a:rPr>
                </a:br>
                <a:r>
                  <a:rPr lang="en-GB" sz="1600">
                    <a:solidFill>
                      <a:srgbClr val="000000"/>
                    </a:solidFill>
                    <a:latin typeface="Verdana" charset="0"/>
                    <a:ea typeface="Arial" charset="0"/>
                    <a:cs typeface="Arial" charset="0"/>
                  </a:rPr>
                  <a:t>list</a:t>
                </a:r>
              </a:p>
            </p:txBody>
          </p:sp>
          <p:sp>
            <p:nvSpPr>
              <p:cNvPr id="61480" name="AutoShape 30"/>
              <p:cNvSpPr>
                <a:spLocks noChangeArrowheads="1"/>
              </p:cNvSpPr>
              <p:nvPr/>
            </p:nvSpPr>
            <p:spPr bwMode="auto">
              <a:xfrm>
                <a:off x="1539874" y="3736975"/>
                <a:ext cx="838200" cy="809625"/>
              </a:xfrm>
              <a:prstGeom prst="flowChartDocument">
                <a:avLst/>
              </a:prstGeom>
              <a:solidFill>
                <a:srgbClr val="FFFFFF"/>
              </a:solidFill>
              <a:ln w="25400">
                <a:solidFill>
                  <a:srgbClr val="000000"/>
                </a:solidFill>
                <a:miter lim="800000"/>
                <a:headEnd/>
                <a:tailEnd/>
              </a:ln>
            </p:spPr>
            <p:txBody>
              <a:bodyPr wrap="none" lIns="90000" tIns="46800" rIns="90000" bIns="46800" anchor="ctr">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Verdana" charset="0"/>
                    <a:ea typeface="Arial" charset="0"/>
                    <a:cs typeface="Arial" charset="0"/>
                  </a:rPr>
                  <a:t>app</a:t>
                </a:r>
                <a:br>
                  <a:rPr lang="en-GB" sz="1600">
                    <a:solidFill>
                      <a:srgbClr val="000000"/>
                    </a:solidFill>
                    <a:latin typeface="Verdana" charset="0"/>
                    <a:ea typeface="Arial" charset="0"/>
                    <a:cs typeface="Arial" charset="0"/>
                  </a:rPr>
                </a:br>
                <a:r>
                  <a:rPr lang="en-GB" sz="1600">
                    <a:solidFill>
                      <a:srgbClr val="000000"/>
                    </a:solidFill>
                    <a:latin typeface="Verdana" charset="0"/>
                    <a:ea typeface="Arial" charset="0"/>
                    <a:cs typeface="Arial" charset="0"/>
                  </a:rPr>
                  <a:t>list</a:t>
                </a:r>
              </a:p>
            </p:txBody>
          </p:sp>
        </p:grpSp>
      </p:grpSp>
      <p:cxnSp>
        <p:nvCxnSpPr>
          <p:cNvPr id="61453" name="AutoShape 4"/>
          <p:cNvCxnSpPr>
            <a:cxnSpLocks noChangeShapeType="1"/>
            <a:stCxn id="61445" idx="2"/>
            <a:endCxn id="61444" idx="0"/>
          </p:cNvCxnSpPr>
          <p:nvPr/>
        </p:nvCxnSpPr>
        <p:spPr bwMode="auto">
          <a:xfrm rot="5400000">
            <a:off x="3513538" y="3834368"/>
            <a:ext cx="493160" cy="665318"/>
          </a:xfrm>
          <a:prstGeom prst="curvedConnector3">
            <a:avLst>
              <a:gd name="adj1" fmla="val 50000"/>
            </a:avLst>
          </a:prstGeom>
          <a:noFill/>
          <a:ln w="38100">
            <a:solidFill>
              <a:srgbClr val="4F81BD"/>
            </a:solidFill>
            <a:miter lim="800000"/>
            <a:headEnd/>
            <a:tailEnd type="triangle" w="med" len="med"/>
          </a:ln>
        </p:spPr>
      </p:cxnSp>
      <p:cxnSp>
        <p:nvCxnSpPr>
          <p:cNvPr id="61454" name="AutoShape 4"/>
          <p:cNvCxnSpPr>
            <a:cxnSpLocks noChangeShapeType="1"/>
            <a:stCxn id="61445" idx="2"/>
          </p:cNvCxnSpPr>
          <p:nvPr/>
        </p:nvCxnSpPr>
        <p:spPr bwMode="auto">
          <a:xfrm rot="16200000" flipH="1">
            <a:off x="4173548" y="3839676"/>
            <a:ext cx="468759" cy="630302"/>
          </a:xfrm>
          <a:prstGeom prst="curvedConnector3">
            <a:avLst>
              <a:gd name="adj1" fmla="val 50000"/>
            </a:avLst>
          </a:prstGeom>
          <a:noFill/>
          <a:ln w="38100">
            <a:solidFill>
              <a:srgbClr val="4F81BD"/>
            </a:solidFill>
            <a:miter lim="800000"/>
            <a:headEnd/>
            <a:tailEnd type="triangle" w="med" len="med"/>
          </a:ln>
        </p:spPr>
      </p:cxnSp>
      <p:sp>
        <p:nvSpPr>
          <p:cNvPr id="57" name="Left-Right Arrow 56"/>
          <p:cNvSpPr/>
          <p:nvPr/>
        </p:nvSpPr>
        <p:spPr>
          <a:xfrm>
            <a:off x="5173576" y="1222625"/>
            <a:ext cx="1330637" cy="453775"/>
          </a:xfrm>
          <a:prstGeom prst="leftRightArrow">
            <a:avLst/>
          </a:prstGeom>
          <a:solidFill>
            <a:schemeClr val="bg1"/>
          </a:solidFill>
          <a:ln w="190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400" dirty="0">
              <a:solidFill>
                <a:schemeClr val="tx1"/>
              </a:solidFill>
            </a:endParaRPr>
          </a:p>
        </p:txBody>
      </p:sp>
      <p:cxnSp>
        <p:nvCxnSpPr>
          <p:cNvPr id="61456" name="AutoShape 4"/>
          <p:cNvCxnSpPr>
            <a:cxnSpLocks noChangeShapeType="1"/>
            <a:stCxn id="61445" idx="0"/>
            <a:endCxn id="61488" idx="3"/>
          </p:cNvCxnSpPr>
          <p:nvPr/>
        </p:nvCxnSpPr>
        <p:spPr bwMode="auto">
          <a:xfrm rot="5400000" flipH="1" flipV="1">
            <a:off x="3571713" y="2530518"/>
            <a:ext cx="1047964" cy="5836"/>
          </a:xfrm>
          <a:prstGeom prst="curvedConnector3">
            <a:avLst>
              <a:gd name="adj1" fmla="val 50000"/>
            </a:avLst>
          </a:prstGeom>
          <a:noFill/>
          <a:ln w="38100">
            <a:solidFill>
              <a:srgbClr val="4F81BD"/>
            </a:solidFill>
            <a:miter lim="800000"/>
            <a:headEnd/>
            <a:tailEnd type="triangle" w="med" len="med"/>
          </a:ln>
        </p:spPr>
      </p:cxnSp>
      <p:sp>
        <p:nvSpPr>
          <p:cNvPr id="61457" name="Line 40"/>
          <p:cNvSpPr>
            <a:spLocks noChangeShapeType="1"/>
          </p:cNvSpPr>
          <p:nvPr/>
        </p:nvSpPr>
        <p:spPr bwMode="auto">
          <a:xfrm flipV="1">
            <a:off x="2552039" y="3549294"/>
            <a:ext cx="712008" cy="0"/>
          </a:xfrm>
          <a:prstGeom prst="line">
            <a:avLst/>
          </a:prstGeom>
          <a:noFill/>
          <a:ln w="38100">
            <a:solidFill>
              <a:srgbClr val="4F81BD"/>
            </a:solidFill>
            <a:miter lim="800000"/>
            <a:headEnd/>
            <a:tailEnd type="triangle" w="med" len="med"/>
          </a:ln>
        </p:spPr>
        <p:txBody>
          <a:bodyPr>
            <a:prstTxWarp prst="textNoShape">
              <a:avLst/>
            </a:prstTxWarp>
          </a:bodyPr>
          <a:lstStyle/>
          <a:p>
            <a:endParaRPr lang="en-US"/>
          </a:p>
        </p:txBody>
      </p:sp>
      <p:cxnSp>
        <p:nvCxnSpPr>
          <p:cNvPr id="56" name="Straight Connector 55"/>
          <p:cNvCxnSpPr/>
          <p:nvPr/>
        </p:nvCxnSpPr>
        <p:spPr>
          <a:xfrm>
            <a:off x="1151369" y="4064285"/>
            <a:ext cx="1120536" cy="1285"/>
          </a:xfrm>
          <a:prstGeom prst="line">
            <a:avLst/>
          </a:prstGeom>
          <a:ln w="6350" cap="flat" cmpd="sng" algn="ctr">
            <a:solidFill>
              <a:schemeClr val="tx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 name="Striped Right Arrow 102"/>
          <p:cNvSpPr/>
          <p:nvPr/>
        </p:nvSpPr>
        <p:spPr>
          <a:xfrm rot="5400000">
            <a:off x="7486532" y="3277424"/>
            <a:ext cx="322351" cy="593825"/>
          </a:xfrm>
          <a:prstGeom prst="stripedRightArrow">
            <a:avLst/>
          </a:prstGeom>
          <a:solidFill>
            <a:srgbClr val="FFFFFF"/>
          </a:solidFill>
          <a:ln w="3810" cap="flat" cmpd="sng" algn="ctr">
            <a:solidFill>
              <a:schemeClr val="bg1">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grpSp>
        <p:nvGrpSpPr>
          <p:cNvPr id="8" name="Group 60"/>
          <p:cNvGrpSpPr>
            <a:grpSpLocks/>
          </p:cNvGrpSpPr>
          <p:nvPr/>
        </p:nvGrpSpPr>
        <p:grpSpPr bwMode="auto">
          <a:xfrm>
            <a:off x="6684017" y="913972"/>
            <a:ext cx="2111219" cy="2589088"/>
            <a:chOff x="6858000" y="93663"/>
            <a:chExt cx="2297113" cy="3200400"/>
          </a:xfrm>
        </p:grpSpPr>
        <p:sp>
          <p:nvSpPr>
            <p:cNvPr id="61464" name="AutoShape 3"/>
            <p:cNvSpPr>
              <a:spLocks noChangeArrowheads="1"/>
            </p:cNvSpPr>
            <p:nvPr/>
          </p:nvSpPr>
          <p:spPr bwMode="auto">
            <a:xfrm>
              <a:off x="6858000" y="93663"/>
              <a:ext cx="2133600" cy="3200400"/>
            </a:xfrm>
            <a:prstGeom prst="roundRect">
              <a:avLst>
                <a:gd name="adj" fmla="val 16667"/>
              </a:avLst>
            </a:prstGeom>
            <a:solidFill>
              <a:srgbClr val="FFFFFF"/>
            </a:solidFill>
            <a:ln w="25400">
              <a:solidFill>
                <a:srgbClr val="000000"/>
              </a:solidFill>
              <a:miter lim="800000"/>
              <a:headEnd/>
              <a:tailEnd/>
            </a:ln>
          </p:spPr>
          <p:txBody>
            <a:bodyPr wrap="none" lIns="90000" tIns="46800" rIns="90000" bIns="46800" anchor="ctr">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a:solidFill>
                  <a:srgbClr val="000000"/>
                </a:solidFill>
                <a:latin typeface="Verdana" charset="0"/>
                <a:ea typeface="Arial" charset="0"/>
                <a:cs typeface="Arial" charset="0"/>
              </a:endParaRPr>
            </a:p>
          </p:txBody>
        </p:sp>
        <p:cxnSp>
          <p:nvCxnSpPr>
            <p:cNvPr id="92" name="Straight Connector 91"/>
            <p:cNvCxnSpPr/>
            <p:nvPr/>
          </p:nvCxnSpPr>
          <p:spPr>
            <a:xfrm rot="5400000" flipH="1" flipV="1">
              <a:off x="8926513" y="2397125"/>
              <a:ext cx="455612" cy="1588"/>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0" name="Cloud 59"/>
            <p:cNvSpPr/>
            <p:nvPr/>
          </p:nvSpPr>
          <p:spPr bwMode="auto">
            <a:xfrm>
              <a:off x="6964393" y="659342"/>
              <a:ext cx="1906917" cy="2166408"/>
            </a:xfrm>
            <a:prstGeom prst="cloud">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600" dirty="0" smtClean="0">
                  <a:solidFill>
                    <a:srgbClr val="FFFFFF"/>
                  </a:solidFill>
                </a:rPr>
                <a:t>Cloud</a:t>
              </a:r>
            </a:p>
            <a:p>
              <a:pPr algn="ctr">
                <a:defRPr/>
              </a:pPr>
              <a:r>
                <a:rPr lang="en-US" sz="1600" dirty="0" smtClean="0">
                  <a:solidFill>
                    <a:srgbClr val="FFFFFF"/>
                  </a:solidFill>
                </a:rPr>
                <a:t>resources</a:t>
              </a:r>
              <a:endParaRPr lang="en-US" sz="1600" dirty="0">
                <a:solidFill>
                  <a:srgbClr val="FFFFFF"/>
                </a:solidFill>
              </a:endParaRPr>
            </a:p>
          </p:txBody>
        </p:sp>
      </p:grpSp>
      <p:sp>
        <p:nvSpPr>
          <p:cNvPr id="61462" name="Rectangle 17"/>
          <p:cNvSpPr txBox="1">
            <a:spLocks noChangeArrowheads="1"/>
          </p:cNvSpPr>
          <p:nvPr/>
        </p:nvSpPr>
        <p:spPr bwMode="auto">
          <a:xfrm>
            <a:off x="381000" y="5530921"/>
            <a:ext cx="6583151" cy="717479"/>
          </a:xfrm>
          <a:prstGeom prst="rect">
            <a:avLst/>
          </a:prstGeom>
          <a:noFill/>
          <a:ln w="9525">
            <a:noFill/>
            <a:round/>
            <a:headEnd/>
            <a:tailEnd/>
          </a:ln>
        </p:spPr>
        <p:txBody>
          <a:bodyPr lIns="90000" tIns="46800" rIns="90000" bIns="46800" anchor="b">
            <a:prstTxWarp prst="textNoShape">
              <a:avLst/>
            </a:prstTxWarp>
          </a:bodyPr>
          <a:lstStyle/>
          <a:p>
            <a:pPr algn="ct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376092"/>
                </a:solidFill>
                <a:latin typeface="Calibri" charset="0"/>
              </a:rPr>
              <a:t>Swift</a:t>
            </a:r>
            <a:r>
              <a:rPr lang="en-US" sz="2000" b="1" dirty="0" smtClean="0">
                <a:solidFill>
                  <a:srgbClr val="376092"/>
                </a:solidFill>
                <a:latin typeface="Calibri" charset="0"/>
              </a:rPr>
              <a:t> supports clusters, grids, and supercomputers.</a:t>
            </a:r>
            <a:r>
              <a:rPr lang="en-US" sz="2000" b="1" dirty="0" smtClean="0">
                <a:solidFill>
                  <a:srgbClr val="000000"/>
                </a:solidFill>
                <a:latin typeface="Calibri" charset="0"/>
              </a:rPr>
              <a:t/>
            </a:r>
            <a:br>
              <a:rPr lang="en-US" sz="2000" b="1" dirty="0" smtClean="0">
                <a:solidFill>
                  <a:srgbClr val="000000"/>
                </a:solidFill>
                <a:latin typeface="Calibri" charset="0"/>
              </a:rPr>
            </a:br>
            <a:r>
              <a:rPr lang="en-US" sz="2000" b="1" dirty="0" smtClean="0">
                <a:solidFill>
                  <a:srgbClr val="FF0000"/>
                </a:solidFill>
                <a:latin typeface="Calibri" charset="0"/>
              </a:rPr>
              <a:t>D</a:t>
            </a:r>
            <a:r>
              <a:rPr lang="en-GB" sz="2000" b="1" dirty="0" err="1" smtClean="0">
                <a:solidFill>
                  <a:srgbClr val="FF0000"/>
                </a:solidFill>
                <a:latin typeface="Calibri" charset="0"/>
              </a:rPr>
              <a:t>ownload</a:t>
            </a:r>
            <a:r>
              <a:rPr lang="en-GB" sz="2000" b="1" dirty="0">
                <a:solidFill>
                  <a:srgbClr val="FF0000"/>
                </a:solidFill>
                <a:latin typeface="Calibri" charset="0"/>
              </a:rPr>
              <a:t>, </a:t>
            </a:r>
            <a:r>
              <a:rPr lang="en-GB" sz="2000" b="1" dirty="0" err="1">
                <a:solidFill>
                  <a:srgbClr val="FF0000"/>
                </a:solidFill>
                <a:latin typeface="Calibri" charset="0"/>
              </a:rPr>
              <a:t>untar</a:t>
            </a:r>
            <a:r>
              <a:rPr lang="en-GB" sz="2000" b="1" dirty="0">
                <a:solidFill>
                  <a:srgbClr val="FF0000"/>
                </a:solidFill>
                <a:latin typeface="Calibri" charset="0"/>
              </a:rPr>
              <a:t>, and run</a:t>
            </a:r>
          </a:p>
        </p:txBody>
      </p:sp>
      <p:pic>
        <p:nvPicPr>
          <p:cNvPr id="66" name="Picture 65"/>
          <p:cNvPicPr>
            <a:picLocks noChangeAspect="1"/>
          </p:cNvPicPr>
          <p:nvPr/>
        </p:nvPicPr>
        <p:blipFill>
          <a:blip r:embed="rId3"/>
          <a:stretch>
            <a:fillRect/>
          </a:stretch>
        </p:blipFill>
        <p:spPr>
          <a:xfrm>
            <a:off x="3341692" y="3221804"/>
            <a:ext cx="1498109" cy="369870"/>
          </a:xfrm>
          <a:prstGeom prst="rect">
            <a:avLst/>
          </a:prstGeom>
        </p:spPr>
      </p:pic>
      <p:sp>
        <p:nvSpPr>
          <p:cNvPr id="69" name="Title 68"/>
          <p:cNvSpPr>
            <a:spLocks noGrp="1"/>
          </p:cNvSpPr>
          <p:nvPr>
            <p:ph type="ctrTitle"/>
          </p:nvPr>
        </p:nvSpPr>
        <p:spPr>
          <a:xfrm>
            <a:off x="152400" y="-76200"/>
            <a:ext cx="9067800" cy="838200"/>
          </a:xfrm>
        </p:spPr>
        <p:txBody>
          <a:bodyPr>
            <a:normAutofit/>
          </a:bodyPr>
          <a:lstStyle/>
          <a:p>
            <a:r>
              <a:rPr lang="en-US" dirty="0" smtClean="0"/>
              <a:t>Runtime to execute Swift apps in the Cloud</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 name="Rectangle 57"/>
          <p:cNvSpPr/>
          <p:nvPr/>
        </p:nvSpPr>
        <p:spPr>
          <a:xfrm>
            <a:off x="7315200" y="4724400"/>
            <a:ext cx="1828800" cy="213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76200"/>
            <a:ext cx="8915400" cy="838200"/>
          </a:xfrm>
        </p:spPr>
        <p:txBody>
          <a:bodyPr>
            <a:normAutofit/>
          </a:bodyPr>
          <a:lstStyle/>
          <a:p>
            <a:pPr>
              <a:spcBef>
                <a:spcPts val="600"/>
              </a:spcBef>
              <a:defRPr/>
            </a:pPr>
            <a:r>
              <a:rPr lang="en-US" sz="3200" dirty="0" smtClean="0"/>
              <a:t>Examples of other Swift many-task applications</a:t>
            </a:r>
          </a:p>
        </p:txBody>
      </p:sp>
      <p:grpSp>
        <p:nvGrpSpPr>
          <p:cNvPr id="3" name="Group 38"/>
          <p:cNvGrpSpPr/>
          <p:nvPr/>
        </p:nvGrpSpPr>
        <p:grpSpPr>
          <a:xfrm>
            <a:off x="7358168" y="990600"/>
            <a:ext cx="1633433" cy="2194255"/>
            <a:chOff x="5182243" y="4123184"/>
            <a:chExt cx="1436011" cy="1968841"/>
          </a:xfrm>
        </p:grpSpPr>
        <p:pic>
          <p:nvPicPr>
            <p:cNvPr id="6" name="Picture 4"/>
            <p:cNvPicPr>
              <a:picLocks noChangeAspect="1" noChangeArrowheads="1"/>
            </p:cNvPicPr>
            <p:nvPr/>
          </p:nvPicPr>
          <p:blipFill>
            <a:blip r:embed="rId3" cstate="print"/>
            <a:srcRect/>
            <a:stretch>
              <a:fillRect/>
            </a:stretch>
          </p:blipFill>
          <p:spPr bwMode="auto">
            <a:xfrm>
              <a:off x="5201293" y="4448118"/>
              <a:ext cx="1276350" cy="1643907"/>
            </a:xfrm>
            <a:prstGeom prst="rect">
              <a:avLst/>
            </a:prstGeom>
            <a:noFill/>
            <a:ln w="9525">
              <a:noFill/>
              <a:miter lim="800000"/>
              <a:headEnd/>
              <a:tailEnd/>
            </a:ln>
          </p:spPr>
        </p:pic>
        <p:sp>
          <p:nvSpPr>
            <p:cNvPr id="7" name="Rectangle 7"/>
            <p:cNvSpPr/>
            <p:nvPr/>
          </p:nvSpPr>
          <p:spPr>
            <a:xfrm>
              <a:off x="5182243" y="4720425"/>
              <a:ext cx="533400" cy="1295400"/>
            </a:xfrm>
            <a:prstGeom prst="rect">
              <a:avLst/>
            </a:prstGeom>
            <a:noFill/>
            <a:ln w="254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rgbClr val="000000"/>
                </a:solidFill>
              </a:endParaRPr>
            </a:p>
          </p:txBody>
        </p:sp>
        <p:sp>
          <p:nvSpPr>
            <p:cNvPr id="9" name="Rectangle 9"/>
            <p:cNvSpPr/>
            <p:nvPr/>
          </p:nvSpPr>
          <p:spPr>
            <a:xfrm>
              <a:off x="5211459" y="4123184"/>
              <a:ext cx="1406795" cy="317721"/>
            </a:xfrm>
            <a:prstGeom prst="rect">
              <a:avLst/>
            </a:prstGeom>
          </p:spPr>
          <p:txBody>
            <a:bodyPr wrap="square">
              <a:spAutoFit/>
            </a:bodyPr>
            <a:lstStyle/>
            <a:p>
              <a:r>
                <a:rPr lang="en-US" sz="900" b="1" dirty="0" smtClean="0">
                  <a:solidFill>
                    <a:srgbClr val="000000"/>
                  </a:solidFill>
                </a:rPr>
                <a:t>T0623, 25 res., 8.2Å to 6.3Å  (excluding tail)</a:t>
              </a:r>
            </a:p>
          </p:txBody>
        </p:sp>
      </p:grpSp>
      <p:sp>
        <p:nvSpPr>
          <p:cNvPr id="14" name="TextBox 13"/>
          <p:cNvSpPr txBox="1"/>
          <p:nvPr/>
        </p:nvSpPr>
        <p:spPr>
          <a:xfrm>
            <a:off x="6172201" y="6096000"/>
            <a:ext cx="2971799" cy="276999"/>
          </a:xfrm>
          <a:prstGeom prst="rect">
            <a:avLst/>
          </a:prstGeom>
          <a:noFill/>
        </p:spPr>
        <p:txBody>
          <a:bodyPr wrap="square" rtlCol="0">
            <a:spAutoFit/>
          </a:bodyPr>
          <a:lstStyle/>
          <a:p>
            <a:r>
              <a:rPr lang="en-US" sz="1200" dirty="0" smtClean="0"/>
              <a:t>Protein loop modeling. Courtesy A. </a:t>
            </a:r>
            <a:r>
              <a:rPr lang="en-US" sz="1200" dirty="0" err="1" smtClean="0"/>
              <a:t>Adhikari</a:t>
            </a:r>
            <a:endParaRPr lang="en-US" sz="1200" dirty="0"/>
          </a:p>
        </p:txBody>
      </p:sp>
      <p:grpSp>
        <p:nvGrpSpPr>
          <p:cNvPr id="4" name="Group 21"/>
          <p:cNvGrpSpPr/>
          <p:nvPr/>
        </p:nvGrpSpPr>
        <p:grpSpPr>
          <a:xfrm>
            <a:off x="7427674" y="3099645"/>
            <a:ext cx="1868726" cy="557955"/>
            <a:chOff x="5931347" y="5300990"/>
            <a:chExt cx="1712486" cy="557955"/>
          </a:xfrm>
        </p:grpSpPr>
        <p:grpSp>
          <p:nvGrpSpPr>
            <p:cNvPr id="5" name="Group 14"/>
            <p:cNvGrpSpPr/>
            <p:nvPr/>
          </p:nvGrpSpPr>
          <p:grpSpPr>
            <a:xfrm>
              <a:off x="5931347" y="5453382"/>
              <a:ext cx="1712486" cy="405563"/>
              <a:chOff x="41827714" y="29113655"/>
              <a:chExt cx="3511219" cy="831548"/>
            </a:xfrm>
          </p:grpSpPr>
          <p:sp>
            <p:nvSpPr>
              <p:cNvPr id="16" name="Rectangle 15"/>
              <p:cNvSpPr/>
              <p:nvPr/>
            </p:nvSpPr>
            <p:spPr bwMode="auto">
              <a:xfrm>
                <a:off x="41827728" y="29287062"/>
                <a:ext cx="962527" cy="216569"/>
              </a:xfrm>
              <a:prstGeom prst="rect">
                <a:avLst/>
              </a:prstGeom>
              <a:solidFill>
                <a:srgbClr val="1003B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rgbClr val="000000"/>
                  </a:solidFill>
                  <a:effectLst/>
                  <a:latin typeface="Arial" charset="0"/>
                  <a:ea typeface="ＭＳ Ｐゴシック" pitchFamily="34" charset="-128"/>
                </a:endParaRPr>
              </a:p>
            </p:txBody>
          </p:sp>
          <p:sp>
            <p:nvSpPr>
              <p:cNvPr id="17" name="Rectangle 16"/>
              <p:cNvSpPr/>
              <p:nvPr/>
            </p:nvSpPr>
            <p:spPr bwMode="auto">
              <a:xfrm>
                <a:off x="41827714" y="29589748"/>
                <a:ext cx="962526" cy="216569"/>
              </a:xfrm>
              <a:prstGeom prst="rect">
                <a:avLst/>
              </a:prstGeom>
              <a:solidFill>
                <a:srgbClr val="1BAD0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rgbClr val="000000"/>
                  </a:solidFill>
                  <a:effectLst/>
                  <a:latin typeface="Arial" charset="0"/>
                  <a:ea typeface="ＭＳ Ｐゴシック" pitchFamily="34" charset="-128"/>
                </a:endParaRPr>
              </a:p>
            </p:txBody>
          </p:sp>
          <p:sp>
            <p:nvSpPr>
              <p:cNvPr id="18" name="Rectangle 17"/>
              <p:cNvSpPr/>
              <p:nvPr/>
            </p:nvSpPr>
            <p:spPr>
              <a:xfrm>
                <a:off x="42710936" y="29426164"/>
                <a:ext cx="1246753" cy="519039"/>
              </a:xfrm>
              <a:prstGeom prst="rect">
                <a:avLst/>
              </a:prstGeom>
            </p:spPr>
            <p:txBody>
              <a:bodyPr wrap="square">
                <a:spAutoFit/>
              </a:bodyPr>
              <a:lstStyle/>
              <a:p>
                <a:pPr algn="r"/>
                <a:r>
                  <a:rPr lang="en-US" sz="1100" b="1" dirty="0" smtClean="0">
                    <a:solidFill>
                      <a:srgbClr val="000000"/>
                    </a:solidFill>
                  </a:rPr>
                  <a:t>Native</a:t>
                </a:r>
              </a:p>
            </p:txBody>
          </p:sp>
          <p:sp>
            <p:nvSpPr>
              <p:cNvPr id="19" name="Rectangle 18"/>
              <p:cNvSpPr/>
              <p:nvPr/>
            </p:nvSpPr>
            <p:spPr>
              <a:xfrm>
                <a:off x="42618608" y="29113655"/>
                <a:ext cx="2720325" cy="519039"/>
              </a:xfrm>
              <a:prstGeom prst="rect">
                <a:avLst/>
              </a:prstGeom>
            </p:spPr>
            <p:txBody>
              <a:bodyPr wrap="square">
                <a:spAutoFit/>
              </a:bodyPr>
              <a:lstStyle/>
              <a:p>
                <a:r>
                  <a:rPr lang="en-US" sz="1100" b="1" dirty="0" smtClean="0">
                    <a:solidFill>
                      <a:srgbClr val="000000"/>
                    </a:solidFill>
                  </a:rPr>
                  <a:t>   Predicted</a:t>
                </a:r>
              </a:p>
            </p:txBody>
          </p:sp>
        </p:grpSp>
        <p:sp>
          <p:nvSpPr>
            <p:cNvPr id="20" name="Rectangle 19"/>
            <p:cNvSpPr/>
            <p:nvPr/>
          </p:nvSpPr>
          <p:spPr bwMode="auto">
            <a:xfrm>
              <a:off x="5931358" y="5380775"/>
              <a:ext cx="469442" cy="105625"/>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rgbClr val="000000"/>
                </a:solidFill>
                <a:effectLst/>
                <a:latin typeface="Arial" charset="0"/>
                <a:ea typeface="ＭＳ Ｐゴシック" pitchFamily="34" charset="-128"/>
              </a:endParaRPr>
            </a:p>
          </p:txBody>
        </p:sp>
        <p:sp>
          <p:nvSpPr>
            <p:cNvPr id="21" name="Rectangle 20"/>
            <p:cNvSpPr/>
            <p:nvPr/>
          </p:nvSpPr>
          <p:spPr>
            <a:xfrm>
              <a:off x="6369066" y="5300990"/>
              <a:ext cx="553031" cy="253146"/>
            </a:xfrm>
            <a:prstGeom prst="rect">
              <a:avLst/>
            </a:prstGeom>
          </p:spPr>
          <p:txBody>
            <a:bodyPr wrap="square">
              <a:spAutoFit/>
            </a:bodyPr>
            <a:lstStyle/>
            <a:p>
              <a:pPr algn="r"/>
              <a:r>
                <a:rPr lang="en-US" sz="1100" b="1" dirty="0" smtClean="0">
                  <a:solidFill>
                    <a:srgbClr val="000000"/>
                  </a:solidFill>
                </a:rPr>
                <a:t>Initial</a:t>
              </a:r>
            </a:p>
          </p:txBody>
        </p:sp>
      </p:grpSp>
      <p:pic>
        <p:nvPicPr>
          <p:cNvPr id="25" name="Picture 24"/>
          <p:cNvPicPr>
            <a:picLocks noChangeAspect="1"/>
          </p:cNvPicPr>
          <p:nvPr/>
        </p:nvPicPr>
        <p:blipFill>
          <a:blip r:embed="rId4"/>
          <a:stretch>
            <a:fillRect/>
          </a:stretch>
        </p:blipFill>
        <p:spPr>
          <a:xfrm>
            <a:off x="3465484" y="5322721"/>
            <a:ext cx="4064459" cy="1154279"/>
          </a:xfrm>
          <a:prstGeom prst="rect">
            <a:avLst/>
          </a:prstGeom>
        </p:spPr>
      </p:pic>
      <p:pic>
        <p:nvPicPr>
          <p:cNvPr id="28" name="Picture 2"/>
          <p:cNvPicPr>
            <a:picLocks noChangeAspect="1" noChangeArrowheads="1"/>
          </p:cNvPicPr>
          <p:nvPr/>
        </p:nvPicPr>
        <p:blipFill>
          <a:blip r:embed="rId5">
            <a:lum/>
          </a:blip>
          <a:srcRect/>
          <a:stretch>
            <a:fillRect/>
          </a:stretch>
        </p:blipFill>
        <p:spPr bwMode="auto">
          <a:xfrm>
            <a:off x="4267200" y="1066800"/>
            <a:ext cx="2780954" cy="2133600"/>
          </a:xfrm>
          <a:prstGeom prst="rect">
            <a:avLst/>
          </a:prstGeom>
          <a:noFill/>
          <a:ln w="9525">
            <a:noFill/>
            <a:miter lim="800000"/>
            <a:headEnd/>
            <a:tailEnd/>
          </a:ln>
        </p:spPr>
      </p:pic>
      <p:pic>
        <p:nvPicPr>
          <p:cNvPr id="29" name="Picture 4" descr="C:\Users\d3h866\Documents\salssa\data\sph0004.png"/>
          <p:cNvPicPr>
            <a:picLocks noChangeAspect="1" noChangeArrowheads="1"/>
          </p:cNvPicPr>
          <p:nvPr/>
        </p:nvPicPr>
        <p:blipFill>
          <a:blip r:embed="rId6">
            <a:clrChange>
              <a:clrFrom>
                <a:srgbClr val="FFFFFF"/>
              </a:clrFrom>
              <a:clrTo>
                <a:srgbClr val="FFFFFF">
                  <a:alpha val="0"/>
                </a:srgbClr>
              </a:clrTo>
            </a:clrChange>
          </a:blip>
          <a:srcRect t="10042" r="18477" b="13692"/>
          <a:stretch>
            <a:fillRect/>
          </a:stretch>
        </p:blipFill>
        <p:spPr bwMode="auto">
          <a:xfrm>
            <a:off x="4495800" y="3149288"/>
            <a:ext cx="2514600" cy="2111404"/>
          </a:xfrm>
          <a:prstGeom prst="rect">
            <a:avLst/>
          </a:prstGeom>
          <a:noFill/>
          <a:ln w="9525">
            <a:noFill/>
            <a:miter lim="800000"/>
            <a:headEnd/>
            <a:tailEnd/>
          </a:ln>
        </p:spPr>
      </p:pic>
      <p:grpSp>
        <p:nvGrpSpPr>
          <p:cNvPr id="8" name="Group 30"/>
          <p:cNvGrpSpPr/>
          <p:nvPr/>
        </p:nvGrpSpPr>
        <p:grpSpPr>
          <a:xfrm>
            <a:off x="7620000" y="3657600"/>
            <a:ext cx="1295401" cy="3200400"/>
            <a:chOff x="7162799" y="970967"/>
            <a:chExt cx="1676401" cy="4856990"/>
          </a:xfrm>
        </p:grpSpPr>
        <p:pic>
          <p:nvPicPr>
            <p:cNvPr id="32" name="Picture 31" descr="C:\Users\elliott\Desktop\library\peel\campaigns\H1\median-full-full.png"/>
            <p:cNvPicPr/>
            <p:nvPr/>
          </p:nvPicPr>
          <p:blipFill>
            <a:blip r:embed="rId7" cstate="print"/>
            <a:srcRect/>
            <a:stretch>
              <a:fillRect/>
            </a:stretch>
          </p:blipFill>
          <p:spPr bwMode="auto">
            <a:xfrm>
              <a:off x="7162800" y="970967"/>
              <a:ext cx="1676400" cy="913496"/>
            </a:xfrm>
            <a:prstGeom prst="rect">
              <a:avLst/>
            </a:prstGeom>
            <a:noFill/>
            <a:ln w="9525">
              <a:noFill/>
              <a:miter lim="800000"/>
              <a:headEnd/>
              <a:tailEnd/>
            </a:ln>
          </p:spPr>
        </p:pic>
        <p:pic>
          <p:nvPicPr>
            <p:cNvPr id="33" name="Picture 32" descr="C:\Users\elliott\Desktop\library\peel\campaigns\H1\stddev-full-full.png"/>
            <p:cNvPicPr/>
            <p:nvPr/>
          </p:nvPicPr>
          <p:blipFill>
            <a:blip r:embed="rId8" cstate="print"/>
            <a:srcRect/>
            <a:stretch>
              <a:fillRect/>
            </a:stretch>
          </p:blipFill>
          <p:spPr bwMode="auto">
            <a:xfrm>
              <a:off x="7162800" y="1917967"/>
              <a:ext cx="1676400" cy="913496"/>
            </a:xfrm>
            <a:prstGeom prst="rect">
              <a:avLst/>
            </a:prstGeom>
            <a:noFill/>
            <a:ln w="9525">
              <a:noFill/>
              <a:miter lim="800000"/>
              <a:headEnd/>
              <a:tailEnd/>
            </a:ln>
          </p:spPr>
        </p:pic>
        <p:pic>
          <p:nvPicPr>
            <p:cNvPr id="34" name="Picture 33" descr="C:\Users\elliott\Desktop\library\peel\campaigns\H1\stddev-full-none.png"/>
            <p:cNvPicPr/>
            <p:nvPr/>
          </p:nvPicPr>
          <p:blipFill>
            <a:blip r:embed="rId9" cstate="print"/>
            <a:srcRect/>
            <a:stretch>
              <a:fillRect/>
            </a:stretch>
          </p:blipFill>
          <p:spPr bwMode="auto">
            <a:xfrm>
              <a:off x="7162800" y="3831384"/>
              <a:ext cx="1676400" cy="913496"/>
            </a:xfrm>
            <a:prstGeom prst="rect">
              <a:avLst/>
            </a:prstGeom>
            <a:noFill/>
            <a:ln w="9525">
              <a:noFill/>
              <a:miter lim="800000"/>
              <a:headEnd/>
              <a:tailEnd/>
            </a:ln>
          </p:spPr>
        </p:pic>
        <p:pic>
          <p:nvPicPr>
            <p:cNvPr id="35" name="Picture 34" descr="Test1-detrended.DSSAT.2011.1101.png"/>
            <p:cNvPicPr>
              <a:picLocks noChangeAspect="1"/>
            </p:cNvPicPr>
            <p:nvPr/>
          </p:nvPicPr>
          <p:blipFill>
            <a:blip r:embed="rId10"/>
            <a:stretch>
              <a:fillRect/>
            </a:stretch>
          </p:blipFill>
          <p:spPr>
            <a:xfrm>
              <a:off x="7162799" y="4787175"/>
              <a:ext cx="1676401" cy="1040782"/>
            </a:xfrm>
            <a:prstGeom prst="rect">
              <a:avLst/>
            </a:prstGeom>
          </p:spPr>
        </p:pic>
        <p:sp>
          <p:nvSpPr>
            <p:cNvPr id="36" name="Up Arrow 35"/>
            <p:cNvSpPr/>
            <p:nvPr/>
          </p:nvSpPr>
          <p:spPr>
            <a:xfrm>
              <a:off x="7772400" y="4724400"/>
              <a:ext cx="457200" cy="28432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descr="median-full-none.png"/>
            <p:cNvPicPr>
              <a:picLocks noChangeAspect="1"/>
            </p:cNvPicPr>
            <p:nvPr/>
          </p:nvPicPr>
          <p:blipFill>
            <a:blip r:embed="rId11"/>
            <a:stretch>
              <a:fillRect/>
            </a:stretch>
          </p:blipFill>
          <p:spPr>
            <a:xfrm>
              <a:off x="7162800" y="2869562"/>
              <a:ext cx="1676400" cy="902337"/>
            </a:xfrm>
            <a:prstGeom prst="rect">
              <a:avLst/>
            </a:prstGeom>
          </p:spPr>
        </p:pic>
      </p:grpSp>
      <p:sp>
        <p:nvSpPr>
          <p:cNvPr id="38" name="Content Placeholder 2"/>
          <p:cNvSpPr>
            <a:spLocks noGrp="1"/>
          </p:cNvSpPr>
          <p:nvPr>
            <p:ph sz="quarter" idx="10"/>
          </p:nvPr>
        </p:nvSpPr>
        <p:spPr>
          <a:xfrm>
            <a:off x="152400" y="990600"/>
            <a:ext cx="3962400" cy="5486400"/>
          </a:xfrm>
        </p:spPr>
        <p:txBody>
          <a:bodyPr>
            <a:noAutofit/>
          </a:bodyPr>
          <a:lstStyle/>
          <a:p>
            <a:pPr>
              <a:defRPr/>
            </a:pPr>
            <a:r>
              <a:rPr lang="en-US" sz="2400" dirty="0" smtClean="0">
                <a:solidFill>
                  <a:srgbClr val="000000"/>
                </a:solidFill>
              </a:rPr>
              <a:t>Simulation of super-</a:t>
            </a:r>
            <a:br>
              <a:rPr lang="en-US" sz="2400" dirty="0" smtClean="0">
                <a:solidFill>
                  <a:srgbClr val="000000"/>
                </a:solidFill>
              </a:rPr>
            </a:br>
            <a:r>
              <a:rPr lang="en-US" sz="2400" dirty="0" smtClean="0">
                <a:solidFill>
                  <a:srgbClr val="000000"/>
                </a:solidFill>
              </a:rPr>
              <a:t>cooled glass materials</a:t>
            </a:r>
          </a:p>
          <a:p>
            <a:pPr>
              <a:defRPr/>
            </a:pPr>
            <a:r>
              <a:rPr lang="en-US" sz="2400" dirty="0" smtClean="0"/>
              <a:t>Protein folding using homology-free approaches</a:t>
            </a:r>
          </a:p>
          <a:p>
            <a:pPr>
              <a:defRPr/>
            </a:pPr>
            <a:r>
              <a:rPr lang="en-US" sz="2400" dirty="0" smtClean="0">
                <a:solidFill>
                  <a:srgbClr val="000000"/>
                </a:solidFill>
              </a:rPr>
              <a:t>Decision making in climate and energy policy</a:t>
            </a:r>
          </a:p>
          <a:p>
            <a:pPr>
              <a:defRPr/>
            </a:pPr>
            <a:r>
              <a:rPr lang="en-US" sz="2400" dirty="0" smtClean="0">
                <a:solidFill>
                  <a:srgbClr val="000000"/>
                </a:solidFill>
              </a:rPr>
              <a:t>Simulation of RNA-protein interaction</a:t>
            </a:r>
          </a:p>
          <a:p>
            <a:pPr>
              <a:defRPr/>
            </a:pPr>
            <a:r>
              <a:rPr lang="en-US" sz="2400" dirty="0" smtClean="0">
                <a:solidFill>
                  <a:srgbClr val="000000"/>
                </a:solidFill>
              </a:rPr>
              <a:t>Multiscale subsurface modeling on Hopper</a:t>
            </a:r>
          </a:p>
          <a:p>
            <a:pPr>
              <a:defRPr/>
            </a:pPr>
            <a:r>
              <a:rPr lang="en-US" sz="2400" dirty="0" smtClean="0">
                <a:solidFill>
                  <a:srgbClr val="000000"/>
                </a:solidFill>
              </a:rPr>
              <a:t>Modeling framework for statistical analysis of neuron activation</a:t>
            </a:r>
            <a:br>
              <a:rPr lang="en-US" sz="2400" dirty="0" smtClean="0">
                <a:solidFill>
                  <a:srgbClr val="000000"/>
                </a:solidFill>
              </a:rPr>
            </a:br>
            <a:endParaRPr lang="en-US" sz="2400" dirty="0" smtClean="0">
              <a:solidFill>
                <a:srgbClr val="000000"/>
              </a:solidFill>
            </a:endParaRPr>
          </a:p>
        </p:txBody>
      </p:sp>
      <p:sp>
        <p:nvSpPr>
          <p:cNvPr id="44" name="Oval 43"/>
          <p:cNvSpPr>
            <a:spLocks noChangeAspect="1"/>
          </p:cNvSpPr>
          <p:nvPr/>
        </p:nvSpPr>
        <p:spPr>
          <a:xfrm>
            <a:off x="6705600" y="48768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1800" dirty="0" smtClean="0"/>
              <a:t>E</a:t>
            </a:r>
            <a:endParaRPr lang="en-US" sz="1800" dirty="0"/>
          </a:p>
        </p:txBody>
      </p:sp>
      <p:sp>
        <p:nvSpPr>
          <p:cNvPr id="45" name="Oval 44"/>
          <p:cNvSpPr>
            <a:spLocks noChangeAspect="1"/>
          </p:cNvSpPr>
          <p:nvPr/>
        </p:nvSpPr>
        <p:spPr>
          <a:xfrm>
            <a:off x="7239000" y="60960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1800" dirty="0" smtClean="0"/>
              <a:t>D</a:t>
            </a:r>
            <a:endParaRPr lang="en-US" sz="1800" dirty="0"/>
          </a:p>
        </p:txBody>
      </p:sp>
      <p:sp>
        <p:nvSpPr>
          <p:cNvPr id="46" name="Oval 45"/>
          <p:cNvSpPr>
            <a:spLocks noChangeAspect="1"/>
          </p:cNvSpPr>
          <p:nvPr/>
        </p:nvSpPr>
        <p:spPr>
          <a:xfrm>
            <a:off x="8763000" y="64770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1800" dirty="0" smtClean="0"/>
              <a:t>C</a:t>
            </a:r>
            <a:endParaRPr lang="en-US" sz="1800" dirty="0"/>
          </a:p>
        </p:txBody>
      </p:sp>
      <p:sp>
        <p:nvSpPr>
          <p:cNvPr id="47" name="Oval 46"/>
          <p:cNvSpPr>
            <a:spLocks noChangeAspect="1"/>
          </p:cNvSpPr>
          <p:nvPr/>
        </p:nvSpPr>
        <p:spPr>
          <a:xfrm>
            <a:off x="6781800" y="28956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1800" dirty="0" smtClean="0"/>
              <a:t>A</a:t>
            </a:r>
            <a:endParaRPr lang="en-US" sz="1800" dirty="0"/>
          </a:p>
        </p:txBody>
      </p:sp>
      <p:sp>
        <p:nvSpPr>
          <p:cNvPr id="48" name="Oval 47"/>
          <p:cNvSpPr>
            <a:spLocks noChangeAspect="1"/>
          </p:cNvSpPr>
          <p:nvPr/>
        </p:nvSpPr>
        <p:spPr>
          <a:xfrm>
            <a:off x="8534400" y="28956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1800" dirty="0" smtClean="0"/>
              <a:t>B</a:t>
            </a:r>
            <a:endParaRPr lang="en-US" sz="1800" dirty="0"/>
          </a:p>
        </p:txBody>
      </p:sp>
      <p:pic>
        <p:nvPicPr>
          <p:cNvPr id="49" name="Picture 48"/>
          <p:cNvPicPr>
            <a:picLocks noChangeAspect="1"/>
          </p:cNvPicPr>
          <p:nvPr/>
        </p:nvPicPr>
        <p:blipFill>
          <a:blip r:embed="rId12"/>
          <a:stretch>
            <a:fillRect/>
          </a:stretch>
        </p:blipFill>
        <p:spPr>
          <a:xfrm>
            <a:off x="3407284" y="4114800"/>
            <a:ext cx="1328927" cy="1073150"/>
          </a:xfrm>
          <a:prstGeom prst="rect">
            <a:avLst/>
          </a:prstGeom>
        </p:spPr>
      </p:pic>
      <p:sp>
        <p:nvSpPr>
          <p:cNvPr id="50" name="Oval 49"/>
          <p:cNvSpPr>
            <a:spLocks noChangeAspect="1"/>
          </p:cNvSpPr>
          <p:nvPr/>
        </p:nvSpPr>
        <p:spPr>
          <a:xfrm>
            <a:off x="4495800" y="48768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1800" dirty="0" smtClean="0"/>
              <a:t>F</a:t>
            </a:r>
            <a:endParaRPr lang="en-US" sz="1800" dirty="0"/>
          </a:p>
        </p:txBody>
      </p:sp>
      <p:sp>
        <p:nvSpPr>
          <p:cNvPr id="51" name="Oval 50"/>
          <p:cNvSpPr>
            <a:spLocks noChangeAspect="1"/>
          </p:cNvSpPr>
          <p:nvPr/>
        </p:nvSpPr>
        <p:spPr>
          <a:xfrm>
            <a:off x="152400" y="11430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1800" dirty="0" smtClean="0"/>
              <a:t>A</a:t>
            </a:r>
            <a:endParaRPr lang="en-US" sz="1800" dirty="0"/>
          </a:p>
        </p:txBody>
      </p:sp>
      <p:sp>
        <p:nvSpPr>
          <p:cNvPr id="52" name="Oval 51"/>
          <p:cNvSpPr>
            <a:spLocks noChangeAspect="1"/>
          </p:cNvSpPr>
          <p:nvPr/>
        </p:nvSpPr>
        <p:spPr>
          <a:xfrm>
            <a:off x="152400" y="19812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1800" dirty="0" smtClean="0"/>
              <a:t>B</a:t>
            </a:r>
            <a:endParaRPr lang="en-US" sz="1800" dirty="0"/>
          </a:p>
        </p:txBody>
      </p:sp>
      <p:sp>
        <p:nvSpPr>
          <p:cNvPr id="53" name="Oval 52"/>
          <p:cNvSpPr>
            <a:spLocks noChangeAspect="1"/>
          </p:cNvSpPr>
          <p:nvPr/>
        </p:nvSpPr>
        <p:spPr>
          <a:xfrm>
            <a:off x="152400" y="27432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1800" dirty="0" smtClean="0"/>
              <a:t>C</a:t>
            </a:r>
            <a:endParaRPr lang="en-US" sz="1800" dirty="0"/>
          </a:p>
        </p:txBody>
      </p:sp>
      <p:sp>
        <p:nvSpPr>
          <p:cNvPr id="54" name="Oval 53"/>
          <p:cNvSpPr>
            <a:spLocks noChangeAspect="1"/>
          </p:cNvSpPr>
          <p:nvPr/>
        </p:nvSpPr>
        <p:spPr>
          <a:xfrm>
            <a:off x="152400" y="35814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1800" dirty="0" smtClean="0"/>
              <a:t>D</a:t>
            </a:r>
            <a:endParaRPr lang="en-US" sz="1800" dirty="0"/>
          </a:p>
        </p:txBody>
      </p:sp>
      <p:sp>
        <p:nvSpPr>
          <p:cNvPr id="55" name="Oval 54"/>
          <p:cNvSpPr>
            <a:spLocks noChangeAspect="1"/>
          </p:cNvSpPr>
          <p:nvPr/>
        </p:nvSpPr>
        <p:spPr>
          <a:xfrm>
            <a:off x="152400" y="43434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1800" dirty="0" smtClean="0"/>
              <a:t>E</a:t>
            </a:r>
            <a:endParaRPr lang="en-US" sz="1800" dirty="0"/>
          </a:p>
        </p:txBody>
      </p:sp>
      <p:sp>
        <p:nvSpPr>
          <p:cNvPr id="56" name="Oval 55"/>
          <p:cNvSpPr>
            <a:spLocks noChangeAspect="1"/>
          </p:cNvSpPr>
          <p:nvPr/>
        </p:nvSpPr>
        <p:spPr>
          <a:xfrm>
            <a:off x="152400" y="51054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r>
              <a:rPr lang="en-US" sz="1800" dirty="0" smtClean="0"/>
              <a:t>F</a:t>
            </a:r>
            <a:endParaRPr lang="en-US" sz="1800"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80922670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8915400" cy="838200"/>
          </a:xfrm>
        </p:spPr>
        <p:txBody>
          <a:bodyPr>
            <a:normAutofit/>
          </a:bodyPr>
          <a:lstStyle/>
          <a:p>
            <a:r>
              <a:rPr lang="en-US" dirty="0" smtClean="0"/>
              <a:t>Summary</a:t>
            </a:r>
            <a:endParaRPr lang="en-US" dirty="0"/>
          </a:p>
        </p:txBody>
      </p:sp>
      <p:sp>
        <p:nvSpPr>
          <p:cNvPr id="5" name="Rectangle 2"/>
          <p:cNvSpPr>
            <a:spLocks noGrp="1" noChangeArrowheads="1"/>
          </p:cNvSpPr>
          <p:nvPr>
            <p:ph sz="quarter" idx="10"/>
          </p:nvPr>
        </p:nvSpPr>
        <p:spPr/>
        <p:txBody>
          <a:bodyPr>
            <a:normAutofit lnSpcReduction="10000"/>
          </a:bodyPr>
          <a:lstStyle/>
          <a:p>
            <a:pPr eaLnBrk="1" hangingPunct="1">
              <a:lnSpc>
                <a:spcPct val="90000"/>
              </a:lnSpc>
            </a:pPr>
            <a:r>
              <a:rPr lang="en-US" sz="2000" b="1" dirty="0">
                <a:solidFill>
                  <a:srgbClr val="000000"/>
                </a:solidFill>
              </a:rPr>
              <a:t>Swift is a parallel scripting</a:t>
            </a:r>
            <a:r>
              <a:rPr lang="en-US" sz="2000" b="1" dirty="0" smtClean="0">
                <a:solidFill>
                  <a:srgbClr val="000000"/>
                </a:solidFill>
              </a:rPr>
              <a:t> language </a:t>
            </a:r>
            <a:r>
              <a:rPr lang="en-US" sz="2000" dirty="0" smtClean="0">
                <a:solidFill>
                  <a:srgbClr val="000000"/>
                </a:solidFill>
              </a:rPr>
              <a:t>for </a:t>
            </a:r>
            <a:r>
              <a:rPr lang="en-US" sz="2000" dirty="0" err="1" smtClean="0">
                <a:solidFill>
                  <a:srgbClr val="000000"/>
                </a:solidFill>
              </a:rPr>
              <a:t>multicores</a:t>
            </a:r>
            <a:r>
              <a:rPr lang="en-US" sz="2000" dirty="0" smtClean="0">
                <a:solidFill>
                  <a:srgbClr val="000000"/>
                </a:solidFill>
              </a:rPr>
              <a:t>, clusters, grids, clouds, </a:t>
            </a:r>
            <a:r>
              <a:rPr lang="en-US" sz="2000" dirty="0">
                <a:solidFill>
                  <a:srgbClr val="000000"/>
                </a:solidFill>
              </a:rPr>
              <a:t>and</a:t>
            </a:r>
            <a:r>
              <a:rPr lang="en-US" sz="2000" dirty="0" smtClean="0">
                <a:solidFill>
                  <a:srgbClr val="000000"/>
                </a:solidFill>
              </a:rPr>
              <a:t> </a:t>
            </a:r>
            <a:r>
              <a:rPr lang="en-US" sz="2000" b="1" dirty="0" smtClean="0">
                <a:solidFill>
                  <a:srgbClr val="000000"/>
                </a:solidFill>
              </a:rPr>
              <a:t>supercomputers</a:t>
            </a:r>
          </a:p>
          <a:p>
            <a:pPr lvl="1" eaLnBrk="1" hangingPunct="1">
              <a:lnSpc>
                <a:spcPct val="90000"/>
              </a:lnSpc>
            </a:pPr>
            <a:r>
              <a:rPr lang="en-US" sz="1800" i="1" dirty="0">
                <a:solidFill>
                  <a:srgbClr val="000000"/>
                </a:solidFill>
              </a:rPr>
              <a:t>for loosely-coupled</a:t>
            </a:r>
            <a:r>
              <a:rPr lang="en-US" sz="1800" i="1" dirty="0" smtClean="0">
                <a:solidFill>
                  <a:srgbClr val="000000"/>
                </a:solidFill>
              </a:rPr>
              <a:t> “many-task” applications – </a:t>
            </a:r>
            <a:br>
              <a:rPr lang="en-US" sz="1800" i="1" dirty="0" smtClean="0">
                <a:solidFill>
                  <a:srgbClr val="000000"/>
                </a:solidFill>
              </a:rPr>
            </a:br>
            <a:r>
              <a:rPr lang="en-US" sz="1800" i="1" dirty="0" smtClean="0">
                <a:solidFill>
                  <a:srgbClr val="000000"/>
                </a:solidFill>
              </a:rPr>
              <a:t>programs and tools linked </a:t>
            </a:r>
            <a:r>
              <a:rPr lang="en-US" sz="1800" i="1" dirty="0">
                <a:solidFill>
                  <a:srgbClr val="000000"/>
                </a:solidFill>
              </a:rPr>
              <a:t>by exchanging </a:t>
            </a:r>
            <a:r>
              <a:rPr lang="en-US" sz="1800" i="1" dirty="0" smtClean="0">
                <a:solidFill>
                  <a:srgbClr val="000000"/>
                </a:solidFill>
              </a:rPr>
              <a:t>files</a:t>
            </a:r>
          </a:p>
          <a:p>
            <a:pPr lvl="1" eaLnBrk="1" hangingPunct="1">
              <a:lnSpc>
                <a:spcPct val="90000"/>
              </a:lnSpc>
            </a:pPr>
            <a:r>
              <a:rPr lang="en-US" sz="1800" i="1" dirty="0" smtClean="0">
                <a:solidFill>
                  <a:srgbClr val="000000"/>
                </a:solidFill>
              </a:rPr>
              <a:t>debug on a laptop, then run on a Cray system</a:t>
            </a:r>
          </a:p>
          <a:p>
            <a:pPr eaLnBrk="1" hangingPunct="1">
              <a:lnSpc>
                <a:spcPct val="90000"/>
              </a:lnSpc>
            </a:pPr>
            <a:r>
              <a:rPr lang="en-US" sz="2000" b="1" dirty="0">
                <a:solidFill>
                  <a:srgbClr val="000000"/>
                </a:solidFill>
              </a:rPr>
              <a:t>Swift is easy to </a:t>
            </a:r>
            <a:r>
              <a:rPr lang="en-US" sz="2000" b="1" dirty="0" smtClean="0">
                <a:solidFill>
                  <a:srgbClr val="000000"/>
                </a:solidFill>
              </a:rPr>
              <a:t>write</a:t>
            </a:r>
            <a:endParaRPr lang="en-US" sz="2000" dirty="0" smtClean="0">
              <a:solidFill>
                <a:srgbClr val="000000"/>
              </a:solidFill>
            </a:endParaRPr>
          </a:p>
          <a:p>
            <a:pPr lvl="1" eaLnBrk="1" hangingPunct="1">
              <a:lnSpc>
                <a:spcPct val="90000"/>
              </a:lnSpc>
            </a:pPr>
            <a:r>
              <a:rPr lang="en-US" sz="1800" i="1" dirty="0" smtClean="0">
                <a:solidFill>
                  <a:srgbClr val="000000"/>
                </a:solidFill>
              </a:rPr>
              <a:t>a simple </a:t>
            </a:r>
            <a:r>
              <a:rPr lang="en-US" sz="1800" i="1" dirty="0">
                <a:solidFill>
                  <a:srgbClr val="000000"/>
                </a:solidFill>
              </a:rPr>
              <a:t>high-</a:t>
            </a:r>
            <a:r>
              <a:rPr lang="en-US" sz="1800" i="1" dirty="0" smtClean="0">
                <a:solidFill>
                  <a:srgbClr val="000000"/>
                </a:solidFill>
              </a:rPr>
              <a:t>level </a:t>
            </a:r>
            <a:r>
              <a:rPr lang="en-US" sz="1800" i="1" dirty="0">
                <a:solidFill>
                  <a:srgbClr val="000000"/>
                </a:solidFill>
              </a:rPr>
              <a:t>functional </a:t>
            </a:r>
            <a:r>
              <a:rPr lang="en-US" sz="1800" i="1" dirty="0" smtClean="0">
                <a:solidFill>
                  <a:srgbClr val="000000"/>
                </a:solidFill>
              </a:rPr>
              <a:t>language with C-like syntax</a:t>
            </a:r>
          </a:p>
          <a:p>
            <a:pPr lvl="1" eaLnBrk="1" hangingPunct="1">
              <a:lnSpc>
                <a:spcPct val="90000"/>
              </a:lnSpc>
            </a:pPr>
            <a:r>
              <a:rPr lang="en-US" sz="1800" i="1" dirty="0">
                <a:solidFill>
                  <a:srgbClr val="000000"/>
                </a:solidFill>
              </a:rPr>
              <a:t>Small Swift scripts can do large-scale </a:t>
            </a:r>
            <a:r>
              <a:rPr lang="en-US" sz="1800" i="1" dirty="0" smtClean="0">
                <a:solidFill>
                  <a:srgbClr val="000000"/>
                </a:solidFill>
              </a:rPr>
              <a:t>work</a:t>
            </a:r>
          </a:p>
          <a:p>
            <a:pPr eaLnBrk="1" hangingPunct="1">
              <a:lnSpc>
                <a:spcPct val="90000"/>
              </a:lnSpc>
            </a:pPr>
            <a:r>
              <a:rPr lang="en-US" sz="2000" b="1" dirty="0" smtClean="0">
                <a:solidFill>
                  <a:srgbClr val="000000"/>
                </a:solidFill>
              </a:rPr>
              <a:t>Swift </a:t>
            </a:r>
            <a:r>
              <a:rPr lang="en-US" sz="2000" b="1" dirty="0">
                <a:solidFill>
                  <a:srgbClr val="000000"/>
                </a:solidFill>
              </a:rPr>
              <a:t>is easy to run</a:t>
            </a:r>
            <a:r>
              <a:rPr lang="en-US" sz="2000" dirty="0">
                <a:solidFill>
                  <a:srgbClr val="000000"/>
                </a:solidFill>
              </a:rPr>
              <a:t>: contains all services for running Grid workflow - in one Java application</a:t>
            </a:r>
            <a:endParaRPr lang="en-US" sz="2000" dirty="0" smtClean="0">
              <a:solidFill>
                <a:srgbClr val="000000"/>
              </a:solidFill>
            </a:endParaRPr>
          </a:p>
          <a:p>
            <a:pPr lvl="1" eaLnBrk="1" hangingPunct="1">
              <a:lnSpc>
                <a:spcPct val="90000"/>
              </a:lnSpc>
            </a:pPr>
            <a:r>
              <a:rPr lang="en-US" sz="1800" i="1" dirty="0" err="1">
                <a:solidFill>
                  <a:srgbClr val="000000"/>
                </a:solidFill>
              </a:rPr>
              <a:t>u</a:t>
            </a:r>
            <a:r>
              <a:rPr lang="en-US" sz="1800" i="1" dirty="0" err="1" smtClean="0">
                <a:solidFill>
                  <a:srgbClr val="000000"/>
                </a:solidFill>
              </a:rPr>
              <a:t>ntar</a:t>
            </a:r>
            <a:r>
              <a:rPr lang="en-US" sz="1800" i="1" dirty="0" smtClean="0">
                <a:solidFill>
                  <a:srgbClr val="000000"/>
                </a:solidFill>
              </a:rPr>
              <a:t> </a:t>
            </a:r>
            <a:r>
              <a:rPr lang="en-US" sz="1800" i="1" dirty="0">
                <a:solidFill>
                  <a:srgbClr val="000000"/>
                </a:solidFill>
              </a:rPr>
              <a:t>and run –</a:t>
            </a:r>
            <a:r>
              <a:rPr lang="en-US" sz="1800" i="1" dirty="0" smtClean="0">
                <a:solidFill>
                  <a:srgbClr val="000000"/>
                </a:solidFill>
              </a:rPr>
              <a:t> Swift acts </a:t>
            </a:r>
            <a:r>
              <a:rPr lang="en-US" sz="1800" i="1" dirty="0">
                <a:solidFill>
                  <a:srgbClr val="000000"/>
                </a:solidFill>
              </a:rPr>
              <a:t>as a self-contained</a:t>
            </a:r>
            <a:r>
              <a:rPr lang="en-US" sz="1800" i="1" dirty="0" smtClean="0">
                <a:solidFill>
                  <a:srgbClr val="000000"/>
                </a:solidFill>
              </a:rPr>
              <a:t> grid or cloud client</a:t>
            </a:r>
          </a:p>
          <a:p>
            <a:pPr lvl="1" eaLnBrk="1" hangingPunct="1">
              <a:lnSpc>
                <a:spcPct val="90000"/>
              </a:lnSpc>
            </a:pPr>
            <a:r>
              <a:rPr lang="en-US" sz="1800" b="1" i="1" dirty="0" smtClean="0">
                <a:solidFill>
                  <a:srgbClr val="000000"/>
                </a:solidFill>
              </a:rPr>
              <a:t>Swift automatically runs scripts in parallel </a:t>
            </a:r>
            <a:r>
              <a:rPr lang="en-US" sz="1800" i="1" dirty="0" smtClean="0">
                <a:solidFill>
                  <a:srgbClr val="000000"/>
                </a:solidFill>
              </a:rPr>
              <a:t>– typically without user declarations</a:t>
            </a:r>
          </a:p>
          <a:p>
            <a:pPr eaLnBrk="1" hangingPunct="1">
              <a:lnSpc>
                <a:spcPct val="90000"/>
              </a:lnSpc>
            </a:pPr>
            <a:r>
              <a:rPr lang="en-US" sz="2000" b="1" dirty="0">
                <a:solidFill>
                  <a:srgbClr val="000000"/>
                </a:solidFill>
              </a:rPr>
              <a:t>Swift is fast</a:t>
            </a:r>
            <a:r>
              <a:rPr lang="en-US" sz="2000" dirty="0">
                <a:solidFill>
                  <a:srgbClr val="000000"/>
                </a:solidFill>
              </a:rPr>
              <a:t>:</a:t>
            </a:r>
            <a:r>
              <a:rPr lang="en-US" sz="2000" dirty="0" smtClean="0">
                <a:solidFill>
                  <a:srgbClr val="000000"/>
                </a:solidFill>
              </a:rPr>
              <a:t> based on a </a:t>
            </a:r>
            <a:r>
              <a:rPr lang="en-US" sz="2000" dirty="0">
                <a:solidFill>
                  <a:srgbClr val="000000"/>
                </a:solidFill>
              </a:rPr>
              <a:t>powerful, efficient, scalable and flexible</a:t>
            </a:r>
            <a:r>
              <a:rPr lang="en-US" sz="2000" dirty="0" smtClean="0">
                <a:solidFill>
                  <a:srgbClr val="000000"/>
                </a:solidFill>
              </a:rPr>
              <a:t> Java execution engine</a:t>
            </a:r>
          </a:p>
          <a:p>
            <a:pPr lvl="1" eaLnBrk="1" hangingPunct="1">
              <a:lnSpc>
                <a:spcPct val="90000"/>
              </a:lnSpc>
            </a:pPr>
            <a:r>
              <a:rPr lang="en-US" sz="1800" i="1" dirty="0" smtClean="0">
                <a:solidFill>
                  <a:srgbClr val="000000"/>
                </a:solidFill>
              </a:rPr>
              <a:t>scales readily to millions of tasks</a:t>
            </a:r>
          </a:p>
          <a:p>
            <a:pPr eaLnBrk="1" hangingPunct="1">
              <a:lnSpc>
                <a:spcPct val="90000"/>
              </a:lnSpc>
            </a:pPr>
            <a:r>
              <a:rPr lang="en-US" sz="2000" b="1" dirty="0">
                <a:solidFill>
                  <a:srgbClr val="000000"/>
                </a:solidFill>
              </a:rPr>
              <a:t>Swift</a:t>
            </a:r>
            <a:r>
              <a:rPr lang="en-US" sz="2000" b="1" dirty="0" smtClean="0">
                <a:solidFill>
                  <a:srgbClr val="000000"/>
                </a:solidFill>
              </a:rPr>
              <a:t> is general purpose</a:t>
            </a:r>
            <a:r>
              <a:rPr lang="en-US" sz="2000" dirty="0" smtClean="0">
                <a:solidFill>
                  <a:srgbClr val="000000"/>
                </a:solidFill>
              </a:rPr>
              <a:t>:</a:t>
            </a:r>
            <a:endParaRPr lang="en-US" sz="2000" dirty="0">
              <a:solidFill>
                <a:srgbClr val="000000"/>
              </a:solidFill>
            </a:endParaRPr>
          </a:p>
          <a:p>
            <a:pPr lvl="1" eaLnBrk="1" hangingPunct="1">
              <a:lnSpc>
                <a:spcPct val="90000"/>
              </a:lnSpc>
            </a:pPr>
            <a:r>
              <a:rPr lang="en-US" sz="1800" i="1" dirty="0">
                <a:solidFill>
                  <a:srgbClr val="000000"/>
                </a:solidFill>
              </a:rPr>
              <a:t>applications in neuroscience, proteomics, molecular dynamics, biochemistry, economics, statistics,</a:t>
            </a:r>
            <a:r>
              <a:rPr lang="en-US" sz="1800" i="1" dirty="0" smtClean="0">
                <a:solidFill>
                  <a:srgbClr val="000000"/>
                </a:solidFill>
              </a:rPr>
              <a:t> earth systems science, and beyond.</a:t>
            </a:r>
            <a:endParaRPr lang="en-US" sz="1800" i="1" dirty="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Example – MODIS satellite image processing</a:t>
            </a:r>
            <a:endParaRPr lang="en-US" dirty="0"/>
          </a:p>
        </p:txBody>
      </p:sp>
      <p:pic>
        <p:nvPicPr>
          <p:cNvPr id="4" name="Picture 3"/>
          <p:cNvPicPr>
            <a:picLocks noChangeAspect="1"/>
          </p:cNvPicPr>
          <p:nvPr/>
        </p:nvPicPr>
        <p:blipFill>
          <a:blip r:embed="rId2"/>
          <a:stretch>
            <a:fillRect/>
          </a:stretch>
        </p:blipFill>
        <p:spPr>
          <a:xfrm>
            <a:off x="91737" y="2057400"/>
            <a:ext cx="7299663" cy="3962400"/>
          </a:xfrm>
          <a:prstGeom prst="rect">
            <a:avLst/>
          </a:prstGeom>
        </p:spPr>
      </p:pic>
      <p:pic>
        <p:nvPicPr>
          <p:cNvPr id="5" name="Picture 4" descr="Screen shot 2012-07-13 at 10.53.01 AM.png"/>
          <p:cNvPicPr>
            <a:picLocks noChangeAspect="1"/>
          </p:cNvPicPr>
          <p:nvPr/>
        </p:nvPicPr>
        <p:blipFill>
          <a:blip r:embed="rId3"/>
          <a:stretch>
            <a:fillRect/>
          </a:stretch>
        </p:blipFill>
        <p:spPr>
          <a:xfrm>
            <a:off x="5359190" y="1043482"/>
            <a:ext cx="3784810" cy="5814518"/>
          </a:xfrm>
          <a:prstGeom prst="rect">
            <a:avLst/>
          </a:prstGeom>
        </p:spPr>
      </p:pic>
      <p:sp>
        <p:nvSpPr>
          <p:cNvPr id="6" name="Content Placeholder 2"/>
          <p:cNvSpPr>
            <a:spLocks noGrp="1"/>
          </p:cNvSpPr>
          <p:nvPr>
            <p:ph sz="quarter" idx="10"/>
          </p:nvPr>
        </p:nvSpPr>
        <p:spPr>
          <a:xfrm>
            <a:off x="228600" y="914400"/>
            <a:ext cx="8458200" cy="457200"/>
          </a:xfrm>
          <a:solidFill>
            <a:schemeClr val="bg1"/>
          </a:solidFill>
        </p:spPr>
        <p:txBody>
          <a:bodyPr>
            <a:normAutofit/>
          </a:bodyPr>
          <a:lstStyle/>
          <a:p>
            <a:r>
              <a:rPr lang="en-US" sz="2400" dirty="0" smtClean="0"/>
              <a:t>Input: tiles of earth land cover (forest, ice, water, urban, etc)</a:t>
            </a:r>
          </a:p>
        </p:txBody>
      </p:sp>
      <p:sp>
        <p:nvSpPr>
          <p:cNvPr id="7" name="Striped Right Arrow 6"/>
          <p:cNvSpPr/>
          <p:nvPr/>
        </p:nvSpPr>
        <p:spPr>
          <a:xfrm>
            <a:off x="2895600" y="3124200"/>
            <a:ext cx="3657600" cy="685800"/>
          </a:xfrm>
          <a:prstGeom prst="stripedRightArrow">
            <a:avLst>
              <a:gd name="adj1" fmla="val 63228"/>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MODIS analysis script</a:t>
            </a:r>
            <a:endParaRPr lang="en-US" dirty="0"/>
          </a:p>
        </p:txBody>
      </p:sp>
      <p:sp>
        <p:nvSpPr>
          <p:cNvPr id="8" name="Rectangle 7"/>
          <p:cNvSpPr/>
          <p:nvPr/>
        </p:nvSpPr>
        <p:spPr>
          <a:xfrm>
            <a:off x="1828800" y="2895600"/>
            <a:ext cx="914400" cy="1143000"/>
          </a:xfrm>
          <a:prstGeom prst="rect">
            <a:avLst/>
          </a:prstGeom>
          <a:solidFill>
            <a:schemeClr val="tx2">
              <a:lumMod val="40000"/>
              <a:lumOff val="60000"/>
              <a:alpha val="5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MODIS</a:t>
            </a:r>
          </a:p>
          <a:p>
            <a:pPr algn="ctr"/>
            <a:r>
              <a:rPr lang="en-US" sz="1800" dirty="0" smtClean="0"/>
              <a:t>dataset</a:t>
            </a:r>
            <a:endParaRPr lang="en-US" sz="1800" dirty="0"/>
          </a:p>
        </p:txBody>
      </p:sp>
      <p:sp>
        <p:nvSpPr>
          <p:cNvPr id="9" name="Rectangle 8"/>
          <p:cNvSpPr/>
          <p:nvPr/>
        </p:nvSpPr>
        <p:spPr>
          <a:xfrm>
            <a:off x="6096000" y="5562600"/>
            <a:ext cx="2667000" cy="952500"/>
          </a:xfrm>
          <a:prstGeom prst="rect">
            <a:avLst/>
          </a:prstGeom>
          <a:solidFill>
            <a:schemeClr val="tx2">
              <a:lumMod val="40000"/>
              <a:lumOff val="60000"/>
              <a:alpha val="5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5 largest forest land-cover tiles in processed region</a:t>
            </a:r>
          </a:p>
        </p:txBody>
      </p:sp>
      <p:sp>
        <p:nvSpPr>
          <p:cNvPr id="10" name="Content Placeholder 2"/>
          <p:cNvSpPr txBox="1">
            <a:spLocks/>
          </p:cNvSpPr>
          <p:nvPr/>
        </p:nvSpPr>
        <p:spPr bwMode="auto">
          <a:xfrm>
            <a:off x="228600" y="1295400"/>
            <a:ext cx="7467600" cy="5334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457200" rtl="0" eaLnBrk="0" fontAlgn="base" latinLnBrk="0" hangingPunct="0">
              <a:lnSpc>
                <a:spcPct val="100000"/>
              </a:lnSpc>
              <a:spcBef>
                <a:spcPts val="600"/>
              </a:spcBef>
              <a:spcAft>
                <a:spcPct val="0"/>
              </a:spcAft>
              <a:buClr>
                <a:srgbClr val="800000"/>
              </a:buClr>
              <a:buSzPct val="80000"/>
              <a:buFont typeface="Lucida Grande"/>
              <a:buChar char="•"/>
              <a:tabLst/>
              <a:defRPr/>
            </a:pPr>
            <a:r>
              <a:rPr kumimoji="0" lang="en-US" sz="2400" b="0" i="0" u="none" strike="noStrike" kern="1200" cap="none" spc="0" normalizeH="0" baseline="0" noProof="0" dirty="0" err="1" smtClean="0">
                <a:ln>
                  <a:noFill/>
                </a:ln>
                <a:solidFill>
                  <a:schemeClr val="tx1">
                    <a:lumMod val="75000"/>
                    <a:lumOff val="25000"/>
                  </a:schemeClr>
                </a:solidFill>
                <a:effectLst/>
                <a:uLnTx/>
                <a:uFillTx/>
                <a:latin typeface="+mn-lt"/>
                <a:ea typeface="ＭＳ Ｐゴシック" charset="-128"/>
                <a:cs typeface="ＭＳ Ｐゴシック" charset="-128"/>
              </a:rPr>
              <a:t>Ouput</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ＭＳ Ｐゴシック" charset="-128"/>
                <a:cs typeface="ＭＳ Ｐゴシック" charset="-128"/>
              </a:rPr>
              <a:t>: regions with maximal</a:t>
            </a:r>
            <a:r>
              <a:rPr kumimoji="0" lang="en-US" sz="2400" b="0" i="0" u="none" strike="noStrike" kern="1200" cap="none" spc="0" normalizeH="0" noProof="0" dirty="0" smtClean="0">
                <a:ln>
                  <a:noFill/>
                </a:ln>
                <a:solidFill>
                  <a:schemeClr val="tx1">
                    <a:lumMod val="75000"/>
                    <a:lumOff val="25000"/>
                  </a:schemeClr>
                </a:solidFill>
                <a:effectLst/>
                <a:uLnTx/>
                <a:uFillTx/>
                <a:latin typeface="+mn-lt"/>
                <a:ea typeface="ＭＳ Ｐゴシック" charset="-128"/>
                <a:cs typeface="ＭＳ Ｐゴシック" charset="-128"/>
              </a:rPr>
              <a:t> </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ＭＳ Ｐゴシック" charset="-128"/>
                <a:cs typeface="ＭＳ Ｐゴシック" charset="-128"/>
              </a:rPr>
              <a:t>specific land</a:t>
            </a:r>
            <a:r>
              <a:rPr lang="en-US" dirty="0" smtClean="0">
                <a:solidFill>
                  <a:schemeClr val="tx1">
                    <a:lumMod val="75000"/>
                    <a:lumOff val="25000"/>
                  </a:schemeClr>
                </a:solidFill>
                <a:latin typeface="+mn-lt"/>
                <a:ea typeface="ＭＳ Ｐゴシック" charset="-128"/>
                <a:cs typeface="ＭＳ Ｐゴシック" charset="-128"/>
              </a:rPr>
              <a:t> </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ＭＳ Ｐゴシック" charset="-128"/>
                <a:cs typeface="ＭＳ Ｐゴシック" charset="-128"/>
              </a:rPr>
              <a:t>types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B1EC3A7-E9B0-A34C-B4F0-5A07B78C6759}" type="slidenum">
              <a:rPr lang="en-GB" smtClean="0"/>
              <a:pPr>
                <a:defRPr/>
              </a:pPr>
              <a:t>30</a:t>
            </a:fld>
            <a:endParaRPr lang="en-GB"/>
          </a:p>
        </p:txBody>
      </p:sp>
      <p:pic>
        <p:nvPicPr>
          <p:cNvPr id="4" name="Picture 3" descr="SwiftParallelScripting.Parco2011.pdf"/>
          <p:cNvPicPr>
            <a:picLocks noChangeAspect="1"/>
          </p:cNvPicPr>
          <p:nvPr/>
        </p:nvPicPr>
        <mc:AlternateContent>
          <mc:Choice xmlns:ma="http://schemas.microsoft.com/office/mac/drawingml/2008/main" Requires="ma">
            <p:blipFill>
              <a:blip r:embed="rId3"/>
              <a:srcRect t="4276" b="42755"/>
              <a:stretch>
                <a:fillRect/>
              </a:stretch>
            </p:blipFill>
          </mc:Choice>
          <mc:Fallback>
            <p:blipFill>
              <a:blip r:embed="rId4"/>
              <a:srcRect t="4276" b="42755"/>
              <a:stretch>
                <a:fillRect/>
              </a:stretch>
            </p:blipFill>
          </mc:Fallback>
        </mc:AlternateContent>
        <p:spPr>
          <a:xfrm>
            <a:off x="76200" y="-76200"/>
            <a:ext cx="9296400" cy="6968389"/>
          </a:xfrm>
          <a:prstGeom prst="rect">
            <a:avLst/>
          </a:prstGeom>
        </p:spPr>
      </p:pic>
      <p:sp>
        <p:nvSpPr>
          <p:cNvPr id="5" name="TextBox 4"/>
          <p:cNvSpPr txBox="1">
            <a:spLocks noChangeArrowheads="1"/>
          </p:cNvSpPr>
          <p:nvPr/>
        </p:nvSpPr>
        <p:spPr bwMode="auto">
          <a:xfrm>
            <a:off x="4876800" y="6324600"/>
            <a:ext cx="4267200" cy="442913"/>
          </a:xfrm>
          <a:prstGeom prst="rect">
            <a:avLst/>
          </a:prstGeom>
          <a:solidFill>
            <a:schemeClr val="bg1"/>
          </a:solidFill>
          <a:ln w="9525">
            <a:noFill/>
            <a:miter lim="800000"/>
            <a:headEnd/>
            <a:tailEnd/>
          </a:ln>
        </p:spPr>
        <p:txBody>
          <a:bodyPr>
            <a:prstTxWarp prst="textNoShape">
              <a:avLst/>
            </a:prstTxWarp>
            <a:spAutoFit/>
          </a:bodyPr>
          <a:lstStyle/>
          <a:p>
            <a:r>
              <a:rPr lang="en-US" dirty="0" smtClean="0">
                <a:solidFill>
                  <a:srgbClr val="376092"/>
                </a:solidFill>
              </a:rPr>
              <a:t>Parallel Computing, Sep 2011</a:t>
            </a:r>
            <a:endParaRPr lang="en-US" dirty="0">
              <a:solidFill>
                <a:srgbClr val="37609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en-US"/>
          </a:p>
        </p:txBody>
      </p:sp>
      <p:sp>
        <p:nvSpPr>
          <p:cNvPr id="77827" name="Slide Number Placeholder 2"/>
          <p:cNvSpPr>
            <a:spLocks noGrp="1"/>
          </p:cNvSpPr>
          <p:nvPr>
            <p:ph type="sldNum" sz="quarter" idx="12"/>
          </p:nvPr>
        </p:nvSpPr>
        <p:spPr bwMode="auto">
          <a:noFill/>
          <a:ln>
            <a:miter lim="800000"/>
            <a:headEnd/>
            <a:tailEnd/>
          </a:ln>
        </p:spPr>
        <p:txBody>
          <a:bodyPr/>
          <a:lstStyle/>
          <a:p>
            <a:fld id="{0E9C54D9-77EE-224B-B9D1-E7F8315FAB36}" type="slidenum">
              <a:rPr lang="en-GB"/>
              <a:pPr/>
              <a:t>31</a:t>
            </a:fld>
            <a:endParaRPr lang="en-GB"/>
          </a:p>
        </p:txBody>
      </p:sp>
      <p:pic>
        <p:nvPicPr>
          <p:cNvPr id="77828" name="Picture 3"/>
          <p:cNvPicPr>
            <a:picLocks noChangeAspect="1"/>
          </p:cNvPicPr>
          <p:nvPr/>
        </p:nvPicPr>
        <p:blipFill>
          <a:blip r:embed="rId3"/>
          <a:srcRect/>
          <a:stretch>
            <a:fillRect/>
          </a:stretch>
        </p:blipFill>
        <p:spPr bwMode="auto">
          <a:xfrm>
            <a:off x="0" y="133350"/>
            <a:ext cx="9144000" cy="6267450"/>
          </a:xfrm>
          <a:prstGeom prst="rect">
            <a:avLst/>
          </a:prstGeom>
          <a:noFill/>
          <a:ln w="9525">
            <a:noFill/>
            <a:miter lim="800000"/>
            <a:headEnd/>
            <a:tailEnd/>
          </a:ln>
        </p:spPr>
      </p:pic>
      <p:sp>
        <p:nvSpPr>
          <p:cNvPr id="77829" name="TextBox 4"/>
          <p:cNvSpPr txBox="1">
            <a:spLocks noChangeArrowheads="1"/>
          </p:cNvSpPr>
          <p:nvPr/>
        </p:nvSpPr>
        <p:spPr bwMode="auto">
          <a:xfrm>
            <a:off x="4495800" y="6400800"/>
            <a:ext cx="4267200" cy="442913"/>
          </a:xfrm>
          <a:prstGeom prst="rect">
            <a:avLst/>
          </a:prstGeom>
          <a:solidFill>
            <a:schemeClr val="bg1"/>
          </a:solidFill>
          <a:ln w="9525">
            <a:noFill/>
            <a:miter lim="800000"/>
            <a:headEnd/>
            <a:tailEnd/>
          </a:ln>
        </p:spPr>
        <p:txBody>
          <a:bodyPr>
            <a:prstTxWarp prst="textNoShape">
              <a:avLst/>
            </a:prstTxWarp>
            <a:spAutoFit/>
          </a:bodyPr>
          <a:lstStyle/>
          <a:p>
            <a:r>
              <a:rPr lang="en-US" dirty="0">
                <a:solidFill>
                  <a:srgbClr val="376092"/>
                </a:solidFill>
              </a:rPr>
              <a:t>IEEE COMPUTER, Nov 2009</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1"/>
          <p:cNvSpPr>
            <a:spLocks noGrp="1" noChangeArrowheads="1"/>
          </p:cNvSpPr>
          <p:nvPr>
            <p:ph type="ctrTitle"/>
          </p:nvPr>
        </p:nvSpPr>
        <p:spPr>
          <a:xfrm>
            <a:off x="228600" y="-76200"/>
            <a:ext cx="7772400" cy="838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Acknowledgments</a:t>
            </a:r>
          </a:p>
        </p:txBody>
      </p:sp>
      <p:sp>
        <p:nvSpPr>
          <p:cNvPr id="78851" name="Rectangle 2"/>
          <p:cNvSpPr>
            <a:spLocks noGrp="1" noChangeArrowheads="1"/>
          </p:cNvSpPr>
          <p:nvPr>
            <p:ph sz="quarter" idx="10"/>
          </p:nvPr>
        </p:nvSpPr>
        <p:spPr>
          <a:xfrm>
            <a:off x="228600" y="1981200"/>
            <a:ext cx="8553450" cy="4724400"/>
          </a:xfrm>
        </p:spPr>
        <p:txBody>
          <a:bodyPr>
            <a:normAutofit/>
          </a:bodyPr>
          <a:lstStyle/>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t>Swift is </a:t>
            </a:r>
            <a:r>
              <a:rPr lang="en-GB" sz="2400" dirty="0"/>
              <a:t>supported in part by NSF grants</a:t>
            </a:r>
            <a:r>
              <a:rPr lang="en-GB" sz="2400" dirty="0" smtClean="0"/>
              <a:t> OCI-1148443,</a:t>
            </a:r>
            <a:r>
              <a:rPr lang="en-US" sz="2400" dirty="0" smtClean="0"/>
              <a:t> </a:t>
            </a:r>
            <a:r>
              <a:rPr lang="en-GB" sz="2400" dirty="0" smtClean="0"/>
              <a:t>OCI</a:t>
            </a:r>
            <a:r>
              <a:rPr lang="en-GB" sz="2400" dirty="0"/>
              <a:t>-721939, OCI-</a:t>
            </a:r>
            <a:r>
              <a:rPr lang="en-US" sz="2400" dirty="0"/>
              <a:t>0944332, </a:t>
            </a:r>
            <a:r>
              <a:rPr lang="en-GB" sz="2400" dirty="0"/>
              <a:t>and PHY-636265, NIH DC08638,</a:t>
            </a:r>
            <a:r>
              <a:rPr lang="en-GB" sz="2400" dirty="0" smtClean="0"/>
              <a:t> DOE and UChicago LDRD and SCI programs	</a:t>
            </a:r>
          </a:p>
          <a:p>
            <a:pPr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smtClean="0"/>
          </a:p>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t>The </a:t>
            </a:r>
            <a:r>
              <a:rPr lang="en-GB" sz="2400" dirty="0"/>
              <a:t>Swift </a:t>
            </a:r>
            <a:r>
              <a:rPr lang="en-GB" sz="2400" dirty="0" smtClean="0"/>
              <a:t>team (including some related projects) is:</a:t>
            </a:r>
          </a:p>
          <a:p>
            <a:pPr lvl="1" eaLnBrk="1" hangingPunct="1">
              <a:lnSpc>
                <a:spcPct val="9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err="1" smtClean="0"/>
              <a:t>Mihael</a:t>
            </a:r>
            <a:r>
              <a:rPr lang="en-GB" sz="2400" dirty="0" smtClean="0"/>
              <a:t> </a:t>
            </a:r>
            <a:r>
              <a:rPr lang="en-GB" sz="2400" dirty="0" err="1" smtClean="0"/>
              <a:t>Hategan</a:t>
            </a:r>
            <a:r>
              <a:rPr lang="en-GB" sz="2400" dirty="0" smtClean="0"/>
              <a:t>, Justin Wozniak, David Kelly, Ian </a:t>
            </a:r>
            <a:r>
              <a:rPr lang="en-GB" sz="2400" dirty="0"/>
              <a:t>Foster,</a:t>
            </a:r>
            <a:r>
              <a:rPr lang="en-GB" sz="2400" dirty="0" smtClean="0"/>
              <a:t> Dan Katz, Mike </a:t>
            </a:r>
            <a:r>
              <a:rPr lang="en-GB" sz="2400" dirty="0"/>
              <a:t>Wilde,</a:t>
            </a:r>
            <a:r>
              <a:rPr lang="en-GB" sz="2400" dirty="0" smtClean="0"/>
              <a:t> Tim Armstrong, Zhao Zhang</a:t>
            </a:r>
          </a:p>
        </p:txBody>
      </p:sp>
      <p:sp>
        <p:nvSpPr>
          <p:cNvPr id="78852" name="Slide Number Placeholder 3"/>
          <p:cNvSpPr>
            <a:spLocks noGrp="1"/>
          </p:cNvSpPr>
          <p:nvPr>
            <p:ph type="sldNum" sz="quarter" idx="4294967295"/>
          </p:nvPr>
        </p:nvSpPr>
        <p:spPr bwMode="auto">
          <a:xfrm>
            <a:off x="7010400" y="6356350"/>
            <a:ext cx="2133600" cy="365125"/>
          </a:xfrm>
          <a:noFill/>
          <a:ln>
            <a:miter lim="800000"/>
            <a:headEnd/>
            <a:tailEnd/>
          </a:ln>
        </p:spPr>
        <p:txBody>
          <a:bodyPr/>
          <a:lstStyle/>
          <a:p>
            <a:fld id="{88D4331A-2C8B-BA46-9BAC-CCF67A9E0BBD}" type="slidenum">
              <a:rPr lang="en-GB"/>
              <a:pPr/>
              <a:t>32</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Goal: Run MODIS processing pipeline in cloud</a:t>
            </a:r>
            <a:endParaRPr lang="en-US" dirty="0"/>
          </a:p>
        </p:txBody>
      </p:sp>
      <p:sp>
        <p:nvSpPr>
          <p:cNvPr id="6" name="Rounded Rectangle 5"/>
          <p:cNvSpPr/>
          <p:nvPr/>
        </p:nvSpPr>
        <p:spPr>
          <a:xfrm>
            <a:off x="2209800" y="990600"/>
            <a:ext cx="1752600" cy="533400"/>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t>analyzeLandUse</a:t>
            </a:r>
            <a:endParaRPr lang="en-US" sz="1800" dirty="0"/>
          </a:p>
        </p:txBody>
      </p:sp>
      <p:sp>
        <p:nvSpPr>
          <p:cNvPr id="7" name="Rounded Rectangle 6"/>
          <p:cNvSpPr/>
          <p:nvPr/>
        </p:nvSpPr>
        <p:spPr>
          <a:xfrm>
            <a:off x="4114800" y="990600"/>
            <a:ext cx="1600200" cy="533400"/>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t>colorMODIS</a:t>
            </a:r>
            <a:endParaRPr lang="en-US" sz="1800" dirty="0"/>
          </a:p>
        </p:txBody>
      </p:sp>
      <p:sp>
        <p:nvSpPr>
          <p:cNvPr id="8" name="Rounded Rectangle 7"/>
          <p:cNvSpPr/>
          <p:nvPr/>
        </p:nvSpPr>
        <p:spPr>
          <a:xfrm>
            <a:off x="6172200" y="4038600"/>
            <a:ext cx="1295400" cy="533400"/>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assemble</a:t>
            </a:r>
            <a:endParaRPr lang="en-US" sz="1800" dirty="0"/>
          </a:p>
        </p:txBody>
      </p:sp>
      <p:sp>
        <p:nvSpPr>
          <p:cNvPr id="9" name="Rounded Rectangle 8"/>
          <p:cNvSpPr/>
          <p:nvPr/>
        </p:nvSpPr>
        <p:spPr>
          <a:xfrm>
            <a:off x="7467600" y="990600"/>
            <a:ext cx="1371600" cy="533400"/>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t>markMap</a:t>
            </a:r>
            <a:endParaRPr lang="en-US" sz="1800" dirty="0"/>
          </a:p>
        </p:txBody>
      </p:sp>
      <p:pic>
        <p:nvPicPr>
          <p:cNvPr id="10" name="Picture 9"/>
          <p:cNvPicPr>
            <a:picLocks noChangeAspect="1"/>
          </p:cNvPicPr>
          <p:nvPr/>
        </p:nvPicPr>
        <p:blipFill>
          <a:blip r:embed="rId3"/>
          <a:stretch>
            <a:fillRect/>
          </a:stretch>
        </p:blipFill>
        <p:spPr>
          <a:xfrm>
            <a:off x="3932068" y="1676400"/>
            <a:ext cx="1279863" cy="694735"/>
          </a:xfrm>
          <a:prstGeom prst="rect">
            <a:avLst/>
          </a:prstGeom>
        </p:spPr>
      </p:pic>
      <p:grpSp>
        <p:nvGrpSpPr>
          <p:cNvPr id="45" name="Group 44"/>
          <p:cNvGrpSpPr/>
          <p:nvPr/>
        </p:nvGrpSpPr>
        <p:grpSpPr>
          <a:xfrm>
            <a:off x="2057400" y="2590800"/>
            <a:ext cx="3429000" cy="228600"/>
            <a:chOff x="2514600" y="2590800"/>
            <a:chExt cx="6019800" cy="533400"/>
          </a:xfrm>
        </p:grpSpPr>
        <p:sp>
          <p:nvSpPr>
            <p:cNvPr id="4" name="Rounded Rectangle 3"/>
            <p:cNvSpPr/>
            <p:nvPr/>
          </p:nvSpPr>
          <p:spPr>
            <a:xfrm>
              <a:off x="4038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1" name="Rounded Rectangle 10"/>
            <p:cNvSpPr/>
            <p:nvPr/>
          </p:nvSpPr>
          <p:spPr>
            <a:xfrm>
              <a:off x="4419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2" name="Rounded Rectangle 11"/>
            <p:cNvSpPr/>
            <p:nvPr/>
          </p:nvSpPr>
          <p:spPr>
            <a:xfrm>
              <a:off x="4800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3" name="Rounded Rectangle 12"/>
            <p:cNvSpPr/>
            <p:nvPr/>
          </p:nvSpPr>
          <p:spPr>
            <a:xfrm>
              <a:off x="5181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4" name="Rounded Rectangle 13"/>
            <p:cNvSpPr/>
            <p:nvPr/>
          </p:nvSpPr>
          <p:spPr>
            <a:xfrm>
              <a:off x="5562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5" name="Rounded Rectangle 14"/>
            <p:cNvSpPr/>
            <p:nvPr/>
          </p:nvSpPr>
          <p:spPr>
            <a:xfrm>
              <a:off x="5943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6" name="Rounded Rectangle 15"/>
            <p:cNvSpPr/>
            <p:nvPr/>
          </p:nvSpPr>
          <p:spPr>
            <a:xfrm>
              <a:off x="6324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7" name="Rounded Rectangle 16"/>
            <p:cNvSpPr/>
            <p:nvPr/>
          </p:nvSpPr>
          <p:spPr>
            <a:xfrm>
              <a:off x="6705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8" name="Rounded Rectangle 17"/>
            <p:cNvSpPr/>
            <p:nvPr/>
          </p:nvSpPr>
          <p:spPr>
            <a:xfrm>
              <a:off x="7086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9" name="Rounded Rectangle 18"/>
            <p:cNvSpPr/>
            <p:nvPr/>
          </p:nvSpPr>
          <p:spPr>
            <a:xfrm>
              <a:off x="7467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0" name="Rounded Rectangle 19"/>
            <p:cNvSpPr/>
            <p:nvPr/>
          </p:nvSpPr>
          <p:spPr>
            <a:xfrm>
              <a:off x="7848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1" name="Rounded Rectangle 20"/>
            <p:cNvSpPr/>
            <p:nvPr/>
          </p:nvSpPr>
          <p:spPr>
            <a:xfrm>
              <a:off x="8229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2" name="Rounded Rectangle 21"/>
            <p:cNvSpPr/>
            <p:nvPr/>
          </p:nvSpPr>
          <p:spPr>
            <a:xfrm>
              <a:off x="2514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3" name="Rounded Rectangle 22"/>
            <p:cNvSpPr/>
            <p:nvPr/>
          </p:nvSpPr>
          <p:spPr>
            <a:xfrm>
              <a:off x="2895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4" name="Rounded Rectangle 23"/>
            <p:cNvSpPr/>
            <p:nvPr/>
          </p:nvSpPr>
          <p:spPr>
            <a:xfrm>
              <a:off x="3276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5" name="Rounded Rectangle 24"/>
            <p:cNvSpPr/>
            <p:nvPr/>
          </p:nvSpPr>
          <p:spPr>
            <a:xfrm>
              <a:off x="3657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sp>
        <p:nvSpPr>
          <p:cNvPr id="26" name="Rounded Rectangle 25"/>
          <p:cNvSpPr/>
          <p:nvPr/>
        </p:nvSpPr>
        <p:spPr>
          <a:xfrm>
            <a:off x="381000" y="990600"/>
            <a:ext cx="16002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t>getLandUse</a:t>
            </a:r>
            <a:endParaRPr lang="en-US" sz="1800" dirty="0" smtClean="0"/>
          </a:p>
          <a:p>
            <a:pPr algn="ctr"/>
            <a:r>
              <a:rPr lang="en-US" sz="1800" dirty="0" err="1" smtClean="0"/>
              <a:t>x</a:t>
            </a:r>
            <a:r>
              <a:rPr lang="en-US" sz="1800" dirty="0" smtClean="0"/>
              <a:t> 317</a:t>
            </a:r>
            <a:endParaRPr lang="en-US" sz="1800" dirty="0"/>
          </a:p>
        </p:txBody>
      </p:sp>
      <p:sp>
        <p:nvSpPr>
          <p:cNvPr id="27" name="Rounded Rectangle 26"/>
          <p:cNvSpPr/>
          <p:nvPr/>
        </p:nvSpPr>
        <p:spPr>
          <a:xfrm>
            <a:off x="3695700" y="3505200"/>
            <a:ext cx="1752600" cy="533400"/>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t>analyzeLandUse</a:t>
            </a:r>
            <a:endParaRPr lang="en-US" sz="1800" dirty="0"/>
          </a:p>
        </p:txBody>
      </p:sp>
      <p:sp>
        <p:nvSpPr>
          <p:cNvPr id="44" name="Rounded Rectangle 43"/>
          <p:cNvSpPr/>
          <p:nvPr/>
        </p:nvSpPr>
        <p:spPr>
          <a:xfrm>
            <a:off x="7391400" y="2743200"/>
            <a:ext cx="1600200" cy="533400"/>
          </a:xfrm>
          <a:prstGeom prst="roundRect">
            <a:avLst/>
          </a:prstGeom>
          <a:solidFill>
            <a:srgbClr val="4BACC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t>colorMODIS</a:t>
            </a:r>
            <a:endParaRPr lang="en-US" sz="1800" dirty="0" smtClean="0"/>
          </a:p>
          <a:p>
            <a:pPr algn="ctr"/>
            <a:r>
              <a:rPr lang="en-US" sz="1800" dirty="0" err="1" smtClean="0"/>
              <a:t>x</a:t>
            </a:r>
            <a:r>
              <a:rPr lang="en-US" sz="1800" dirty="0" smtClean="0"/>
              <a:t> 317</a:t>
            </a:r>
            <a:endParaRPr lang="en-US" sz="1800" dirty="0"/>
          </a:p>
        </p:txBody>
      </p:sp>
      <p:grpSp>
        <p:nvGrpSpPr>
          <p:cNvPr id="63" name="Group 62"/>
          <p:cNvGrpSpPr/>
          <p:nvPr/>
        </p:nvGrpSpPr>
        <p:grpSpPr>
          <a:xfrm>
            <a:off x="3886200" y="2895600"/>
            <a:ext cx="3429000" cy="228600"/>
            <a:chOff x="2514600" y="2590800"/>
            <a:chExt cx="6019800" cy="533400"/>
          </a:xfrm>
          <a:solidFill>
            <a:srgbClr val="4BACC6"/>
          </a:solidFill>
        </p:grpSpPr>
        <p:sp>
          <p:nvSpPr>
            <p:cNvPr id="64" name="Rounded Rectangle 63"/>
            <p:cNvSpPr/>
            <p:nvPr/>
          </p:nvSpPr>
          <p:spPr>
            <a:xfrm>
              <a:off x="4038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65" name="Rounded Rectangle 64"/>
            <p:cNvSpPr/>
            <p:nvPr/>
          </p:nvSpPr>
          <p:spPr>
            <a:xfrm>
              <a:off x="4419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66" name="Rounded Rectangle 65"/>
            <p:cNvSpPr/>
            <p:nvPr/>
          </p:nvSpPr>
          <p:spPr>
            <a:xfrm>
              <a:off x="4800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67" name="Rounded Rectangle 66"/>
            <p:cNvSpPr/>
            <p:nvPr/>
          </p:nvSpPr>
          <p:spPr>
            <a:xfrm>
              <a:off x="5181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68" name="Rounded Rectangle 67"/>
            <p:cNvSpPr/>
            <p:nvPr/>
          </p:nvSpPr>
          <p:spPr>
            <a:xfrm>
              <a:off x="5562601"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69" name="Rounded Rectangle 68"/>
            <p:cNvSpPr/>
            <p:nvPr/>
          </p:nvSpPr>
          <p:spPr>
            <a:xfrm>
              <a:off x="5943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70" name="Rounded Rectangle 69"/>
            <p:cNvSpPr/>
            <p:nvPr/>
          </p:nvSpPr>
          <p:spPr>
            <a:xfrm>
              <a:off x="6324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71" name="Rounded Rectangle 70"/>
            <p:cNvSpPr/>
            <p:nvPr/>
          </p:nvSpPr>
          <p:spPr>
            <a:xfrm>
              <a:off x="6705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72" name="Rounded Rectangle 71"/>
            <p:cNvSpPr/>
            <p:nvPr/>
          </p:nvSpPr>
          <p:spPr>
            <a:xfrm>
              <a:off x="7086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73" name="Rounded Rectangle 72"/>
            <p:cNvSpPr/>
            <p:nvPr/>
          </p:nvSpPr>
          <p:spPr>
            <a:xfrm>
              <a:off x="7467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74" name="Rounded Rectangle 73"/>
            <p:cNvSpPr/>
            <p:nvPr/>
          </p:nvSpPr>
          <p:spPr>
            <a:xfrm>
              <a:off x="7848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75" name="Rounded Rectangle 74"/>
            <p:cNvSpPr/>
            <p:nvPr/>
          </p:nvSpPr>
          <p:spPr>
            <a:xfrm>
              <a:off x="8229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76" name="Rounded Rectangle 75"/>
            <p:cNvSpPr/>
            <p:nvPr/>
          </p:nvSpPr>
          <p:spPr>
            <a:xfrm>
              <a:off x="2514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77" name="Rounded Rectangle 76"/>
            <p:cNvSpPr/>
            <p:nvPr/>
          </p:nvSpPr>
          <p:spPr>
            <a:xfrm>
              <a:off x="2895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78" name="Rounded Rectangle 77"/>
            <p:cNvSpPr/>
            <p:nvPr/>
          </p:nvSpPr>
          <p:spPr>
            <a:xfrm>
              <a:off x="3276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79" name="Rounded Rectangle 78"/>
            <p:cNvSpPr/>
            <p:nvPr/>
          </p:nvSpPr>
          <p:spPr>
            <a:xfrm>
              <a:off x="3657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grpSp>
        <p:nvGrpSpPr>
          <p:cNvPr id="80" name="Group 79"/>
          <p:cNvGrpSpPr/>
          <p:nvPr/>
        </p:nvGrpSpPr>
        <p:grpSpPr>
          <a:xfrm>
            <a:off x="2362200" y="2895600"/>
            <a:ext cx="3429000" cy="228600"/>
            <a:chOff x="2514600" y="2590800"/>
            <a:chExt cx="6019800" cy="533400"/>
          </a:xfrm>
          <a:solidFill>
            <a:srgbClr val="4BACC6"/>
          </a:solidFill>
        </p:grpSpPr>
        <p:sp>
          <p:nvSpPr>
            <p:cNvPr id="81" name="Rounded Rectangle 80"/>
            <p:cNvSpPr/>
            <p:nvPr/>
          </p:nvSpPr>
          <p:spPr>
            <a:xfrm>
              <a:off x="4038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2" name="Rounded Rectangle 81"/>
            <p:cNvSpPr/>
            <p:nvPr/>
          </p:nvSpPr>
          <p:spPr>
            <a:xfrm>
              <a:off x="4419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3" name="Rounded Rectangle 82"/>
            <p:cNvSpPr/>
            <p:nvPr/>
          </p:nvSpPr>
          <p:spPr>
            <a:xfrm>
              <a:off x="4800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4" name="Rounded Rectangle 83"/>
            <p:cNvSpPr/>
            <p:nvPr/>
          </p:nvSpPr>
          <p:spPr>
            <a:xfrm>
              <a:off x="5181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5" name="Rounded Rectangle 84"/>
            <p:cNvSpPr/>
            <p:nvPr/>
          </p:nvSpPr>
          <p:spPr>
            <a:xfrm>
              <a:off x="5562601"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6" name="Rounded Rectangle 85"/>
            <p:cNvSpPr/>
            <p:nvPr/>
          </p:nvSpPr>
          <p:spPr>
            <a:xfrm>
              <a:off x="5943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7" name="Rounded Rectangle 86"/>
            <p:cNvSpPr/>
            <p:nvPr/>
          </p:nvSpPr>
          <p:spPr>
            <a:xfrm>
              <a:off x="6324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8" name="Rounded Rectangle 87"/>
            <p:cNvSpPr/>
            <p:nvPr/>
          </p:nvSpPr>
          <p:spPr>
            <a:xfrm>
              <a:off x="6705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9" name="Rounded Rectangle 88"/>
            <p:cNvSpPr/>
            <p:nvPr/>
          </p:nvSpPr>
          <p:spPr>
            <a:xfrm>
              <a:off x="7086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90" name="Rounded Rectangle 89"/>
            <p:cNvSpPr/>
            <p:nvPr/>
          </p:nvSpPr>
          <p:spPr>
            <a:xfrm>
              <a:off x="7467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91" name="Rounded Rectangle 90"/>
            <p:cNvSpPr/>
            <p:nvPr/>
          </p:nvSpPr>
          <p:spPr>
            <a:xfrm>
              <a:off x="7848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92" name="Rounded Rectangle 91"/>
            <p:cNvSpPr/>
            <p:nvPr/>
          </p:nvSpPr>
          <p:spPr>
            <a:xfrm>
              <a:off x="8229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93" name="Rounded Rectangle 92"/>
            <p:cNvSpPr/>
            <p:nvPr/>
          </p:nvSpPr>
          <p:spPr>
            <a:xfrm>
              <a:off x="2514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94" name="Rounded Rectangle 93"/>
            <p:cNvSpPr/>
            <p:nvPr/>
          </p:nvSpPr>
          <p:spPr>
            <a:xfrm>
              <a:off x="2895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95" name="Rounded Rectangle 94"/>
            <p:cNvSpPr/>
            <p:nvPr/>
          </p:nvSpPr>
          <p:spPr>
            <a:xfrm>
              <a:off x="3276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96" name="Rounded Rectangle 95"/>
            <p:cNvSpPr/>
            <p:nvPr/>
          </p:nvSpPr>
          <p:spPr>
            <a:xfrm>
              <a:off x="3657600" y="2590800"/>
              <a:ext cx="304800" cy="5334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grpSp>
        <p:nvGrpSpPr>
          <p:cNvPr id="97" name="Group 96"/>
          <p:cNvGrpSpPr/>
          <p:nvPr/>
        </p:nvGrpSpPr>
        <p:grpSpPr>
          <a:xfrm>
            <a:off x="3352800" y="2590800"/>
            <a:ext cx="3429000" cy="228600"/>
            <a:chOff x="2514600" y="2590800"/>
            <a:chExt cx="6019800" cy="533400"/>
          </a:xfrm>
        </p:grpSpPr>
        <p:sp>
          <p:nvSpPr>
            <p:cNvPr id="98" name="Rounded Rectangle 97"/>
            <p:cNvSpPr/>
            <p:nvPr/>
          </p:nvSpPr>
          <p:spPr>
            <a:xfrm>
              <a:off x="4038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99" name="Rounded Rectangle 98"/>
            <p:cNvSpPr/>
            <p:nvPr/>
          </p:nvSpPr>
          <p:spPr>
            <a:xfrm>
              <a:off x="4419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0" name="Rounded Rectangle 99"/>
            <p:cNvSpPr/>
            <p:nvPr/>
          </p:nvSpPr>
          <p:spPr>
            <a:xfrm>
              <a:off x="4800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1" name="Rounded Rectangle 100"/>
            <p:cNvSpPr/>
            <p:nvPr/>
          </p:nvSpPr>
          <p:spPr>
            <a:xfrm>
              <a:off x="5181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2" name="Rounded Rectangle 101"/>
            <p:cNvSpPr/>
            <p:nvPr/>
          </p:nvSpPr>
          <p:spPr>
            <a:xfrm>
              <a:off x="5562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3" name="Rounded Rectangle 102"/>
            <p:cNvSpPr/>
            <p:nvPr/>
          </p:nvSpPr>
          <p:spPr>
            <a:xfrm>
              <a:off x="5943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4" name="Rounded Rectangle 103"/>
            <p:cNvSpPr/>
            <p:nvPr/>
          </p:nvSpPr>
          <p:spPr>
            <a:xfrm>
              <a:off x="6324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5" name="Rounded Rectangle 104"/>
            <p:cNvSpPr/>
            <p:nvPr/>
          </p:nvSpPr>
          <p:spPr>
            <a:xfrm>
              <a:off x="6705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6" name="Rounded Rectangle 105"/>
            <p:cNvSpPr/>
            <p:nvPr/>
          </p:nvSpPr>
          <p:spPr>
            <a:xfrm>
              <a:off x="7086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7" name="Rounded Rectangle 106"/>
            <p:cNvSpPr/>
            <p:nvPr/>
          </p:nvSpPr>
          <p:spPr>
            <a:xfrm>
              <a:off x="7467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8" name="Rounded Rectangle 107"/>
            <p:cNvSpPr/>
            <p:nvPr/>
          </p:nvSpPr>
          <p:spPr>
            <a:xfrm>
              <a:off x="7848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9" name="Rounded Rectangle 108"/>
            <p:cNvSpPr/>
            <p:nvPr/>
          </p:nvSpPr>
          <p:spPr>
            <a:xfrm>
              <a:off x="8229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10" name="Rounded Rectangle 109"/>
            <p:cNvSpPr/>
            <p:nvPr/>
          </p:nvSpPr>
          <p:spPr>
            <a:xfrm>
              <a:off x="2514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11" name="Rounded Rectangle 110"/>
            <p:cNvSpPr/>
            <p:nvPr/>
          </p:nvSpPr>
          <p:spPr>
            <a:xfrm>
              <a:off x="2895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12" name="Rounded Rectangle 111"/>
            <p:cNvSpPr/>
            <p:nvPr/>
          </p:nvSpPr>
          <p:spPr>
            <a:xfrm>
              <a:off x="3276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13" name="Rounded Rectangle 112"/>
            <p:cNvSpPr/>
            <p:nvPr/>
          </p:nvSpPr>
          <p:spPr>
            <a:xfrm>
              <a:off x="3657600" y="2590800"/>
              <a:ext cx="3048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sp>
        <p:nvSpPr>
          <p:cNvPr id="114" name="Rounded Rectangle 113"/>
          <p:cNvSpPr/>
          <p:nvPr/>
        </p:nvSpPr>
        <p:spPr>
          <a:xfrm>
            <a:off x="381000" y="2438400"/>
            <a:ext cx="1600200" cy="5334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t>getLandUse</a:t>
            </a:r>
            <a:endParaRPr lang="en-US" sz="1800" dirty="0" smtClean="0"/>
          </a:p>
          <a:p>
            <a:pPr algn="ctr"/>
            <a:r>
              <a:rPr lang="en-US" sz="1800" dirty="0" err="1" smtClean="0"/>
              <a:t>x</a:t>
            </a:r>
            <a:r>
              <a:rPr lang="en-US" sz="1800" dirty="0" smtClean="0"/>
              <a:t> 317</a:t>
            </a:r>
            <a:endParaRPr lang="en-US" sz="1800" dirty="0"/>
          </a:p>
        </p:txBody>
      </p:sp>
      <p:cxnSp>
        <p:nvCxnSpPr>
          <p:cNvPr id="116" name="Straight Arrow Connector 115"/>
          <p:cNvCxnSpPr>
            <a:stCxn id="10" idx="1"/>
            <a:endCxn id="114" idx="0"/>
          </p:cNvCxnSpPr>
          <p:nvPr/>
        </p:nvCxnSpPr>
        <p:spPr>
          <a:xfrm rot="10800000" flipV="1">
            <a:off x="1181100" y="2023768"/>
            <a:ext cx="2750968" cy="4146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stCxn id="114" idx="2"/>
            <a:endCxn id="27" idx="1"/>
          </p:cNvCxnSpPr>
          <p:nvPr/>
        </p:nvCxnSpPr>
        <p:spPr>
          <a:xfrm rot="16200000" flipH="1">
            <a:off x="2038350" y="2114550"/>
            <a:ext cx="800100" cy="2514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10" idx="3"/>
            <a:endCxn id="44" idx="0"/>
          </p:cNvCxnSpPr>
          <p:nvPr/>
        </p:nvCxnSpPr>
        <p:spPr>
          <a:xfrm>
            <a:off x="5211931" y="2023768"/>
            <a:ext cx="2979569" cy="7194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stCxn id="44" idx="2"/>
            <a:endCxn id="8" idx="0"/>
          </p:cNvCxnSpPr>
          <p:nvPr/>
        </p:nvCxnSpPr>
        <p:spPr>
          <a:xfrm rot="5400000">
            <a:off x="7124700" y="2971800"/>
            <a:ext cx="762000" cy="137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9" name="Rounded Rectangle 128"/>
          <p:cNvSpPr/>
          <p:nvPr/>
        </p:nvSpPr>
        <p:spPr>
          <a:xfrm>
            <a:off x="5943600" y="990600"/>
            <a:ext cx="1295400" cy="533400"/>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assemble</a:t>
            </a:r>
            <a:endParaRPr lang="en-US" sz="1800" dirty="0"/>
          </a:p>
        </p:txBody>
      </p:sp>
      <p:sp>
        <p:nvSpPr>
          <p:cNvPr id="130" name="Rounded Rectangle 129"/>
          <p:cNvSpPr/>
          <p:nvPr/>
        </p:nvSpPr>
        <p:spPr>
          <a:xfrm>
            <a:off x="3886200" y="4876800"/>
            <a:ext cx="1371600" cy="533400"/>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t>markMap</a:t>
            </a:r>
            <a:endParaRPr lang="en-US" sz="1800" dirty="0"/>
          </a:p>
        </p:txBody>
      </p:sp>
      <p:cxnSp>
        <p:nvCxnSpPr>
          <p:cNvPr id="132" name="Straight Arrow Connector 131"/>
          <p:cNvCxnSpPr>
            <a:stCxn id="27" idx="2"/>
            <a:endCxn id="130" idx="0"/>
          </p:cNvCxnSpPr>
          <p:nvPr/>
        </p:nvCxnSpPr>
        <p:spPr>
          <a:xfrm rot="5400000">
            <a:off x="4152900" y="4457700"/>
            <a:ext cx="838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a:stCxn id="8" idx="2"/>
            <a:endCxn id="178" idx="0"/>
          </p:cNvCxnSpPr>
          <p:nvPr/>
        </p:nvCxnSpPr>
        <p:spPr>
          <a:xfrm rot="5400000">
            <a:off x="6248700" y="4571700"/>
            <a:ext cx="570900" cy="571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77" name="Group 176"/>
          <p:cNvGrpSpPr/>
          <p:nvPr/>
        </p:nvGrpSpPr>
        <p:grpSpPr>
          <a:xfrm>
            <a:off x="2768278" y="5029200"/>
            <a:ext cx="1041722" cy="228600"/>
            <a:chOff x="2768278" y="4953000"/>
            <a:chExt cx="1041722" cy="228600"/>
          </a:xfrm>
          <a:solidFill>
            <a:schemeClr val="accent2"/>
          </a:solidFill>
        </p:grpSpPr>
        <p:sp>
          <p:nvSpPr>
            <p:cNvPr id="151" name="Rounded Rectangle 150"/>
            <p:cNvSpPr/>
            <p:nvPr/>
          </p:nvSpPr>
          <p:spPr>
            <a:xfrm>
              <a:off x="2768278" y="4953000"/>
              <a:ext cx="173620" cy="2286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52" name="Rounded Rectangle 151"/>
            <p:cNvSpPr/>
            <p:nvPr/>
          </p:nvSpPr>
          <p:spPr>
            <a:xfrm>
              <a:off x="2985304" y="4953000"/>
              <a:ext cx="173620" cy="2286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53" name="Rounded Rectangle 152"/>
            <p:cNvSpPr/>
            <p:nvPr/>
          </p:nvSpPr>
          <p:spPr>
            <a:xfrm>
              <a:off x="3202329" y="4953000"/>
              <a:ext cx="173620" cy="2286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54" name="Rounded Rectangle 153"/>
            <p:cNvSpPr/>
            <p:nvPr/>
          </p:nvSpPr>
          <p:spPr>
            <a:xfrm>
              <a:off x="3419354" y="4953000"/>
              <a:ext cx="173620" cy="2286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55" name="Rounded Rectangle 154"/>
            <p:cNvSpPr/>
            <p:nvPr/>
          </p:nvSpPr>
          <p:spPr>
            <a:xfrm>
              <a:off x="3636380" y="4953000"/>
              <a:ext cx="173620" cy="2286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pic>
        <p:nvPicPr>
          <p:cNvPr id="178" name="Picture 177" descr="Screen shot 2012-07-13 at 10.53.01 AM.png"/>
          <p:cNvPicPr>
            <a:picLocks noChangeAspect="1"/>
          </p:cNvPicPr>
          <p:nvPr/>
        </p:nvPicPr>
        <p:blipFill>
          <a:blip r:embed="rId4"/>
          <a:stretch>
            <a:fillRect/>
          </a:stretch>
        </p:blipFill>
        <p:spPr>
          <a:xfrm>
            <a:off x="5715000" y="5142900"/>
            <a:ext cx="1066800" cy="1638900"/>
          </a:xfrm>
          <a:prstGeom prst="rect">
            <a:avLst/>
          </a:prstGeom>
        </p:spPr>
      </p:pic>
      <p:cxnSp>
        <p:nvCxnSpPr>
          <p:cNvPr id="179" name="Straight Arrow Connector 178"/>
          <p:cNvCxnSpPr>
            <a:stCxn id="130" idx="2"/>
            <a:endCxn id="119" idx="3"/>
          </p:cNvCxnSpPr>
          <p:nvPr/>
        </p:nvCxnSpPr>
        <p:spPr>
          <a:xfrm rot="5400000">
            <a:off x="3202915" y="4679289"/>
            <a:ext cx="638175" cy="20999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a:stCxn id="26" idx="3"/>
            <a:endCxn id="6" idx="1"/>
          </p:cNvCxnSpPr>
          <p:nvPr/>
        </p:nvCxnSpPr>
        <p:spPr>
          <a:xfrm>
            <a:off x="1981200" y="1257300"/>
            <a:ext cx="228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8" name="Straight Arrow Connector 187"/>
          <p:cNvCxnSpPr>
            <a:stCxn id="6" idx="3"/>
            <a:endCxn id="7" idx="1"/>
          </p:cNvCxnSpPr>
          <p:nvPr/>
        </p:nvCxnSpPr>
        <p:spPr>
          <a:xfrm>
            <a:off x="3962400" y="1257300"/>
            <a:ext cx="152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a:stCxn id="7" idx="3"/>
            <a:endCxn id="129" idx="1"/>
          </p:cNvCxnSpPr>
          <p:nvPr/>
        </p:nvCxnSpPr>
        <p:spPr>
          <a:xfrm>
            <a:off x="5715000" y="1257300"/>
            <a:ext cx="228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a:stCxn id="129" idx="3"/>
            <a:endCxn id="9" idx="1"/>
          </p:cNvCxnSpPr>
          <p:nvPr/>
        </p:nvCxnSpPr>
        <p:spPr>
          <a:xfrm>
            <a:off x="7239000" y="1257300"/>
            <a:ext cx="228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8" name="TextBox 197"/>
          <p:cNvSpPr txBox="1"/>
          <p:nvPr/>
        </p:nvSpPr>
        <p:spPr>
          <a:xfrm>
            <a:off x="152400" y="1701571"/>
            <a:ext cx="3352800" cy="2959272"/>
          </a:xfrm>
          <a:prstGeom prst="rect">
            <a:avLst/>
          </a:prstGeom>
          <a:noFill/>
        </p:spPr>
        <p:txBody>
          <a:bodyPr wrap="square" rtlCol="0">
            <a:spAutoFit/>
          </a:bodyPr>
          <a:lstStyle/>
          <a:p>
            <a:r>
              <a:rPr lang="en-US" sz="1800" dirty="0" smtClean="0">
                <a:solidFill>
                  <a:srgbClr val="376092"/>
                </a:solidFill>
              </a:rPr>
              <a:t>MODIS script is automatically run in parallel:</a:t>
            </a:r>
          </a:p>
          <a:p>
            <a:endParaRPr lang="en-US" sz="1800" dirty="0" smtClean="0">
              <a:solidFill>
                <a:srgbClr val="376092"/>
              </a:solidFill>
            </a:endParaRPr>
          </a:p>
          <a:p>
            <a:endParaRPr lang="en-US" sz="1800" dirty="0" smtClean="0">
              <a:solidFill>
                <a:srgbClr val="376092"/>
              </a:solidFill>
            </a:endParaRPr>
          </a:p>
          <a:p>
            <a:endParaRPr lang="en-US" sz="1800" dirty="0" smtClean="0">
              <a:solidFill>
                <a:srgbClr val="376092"/>
              </a:solidFill>
            </a:endParaRPr>
          </a:p>
          <a:p>
            <a:endParaRPr lang="en-US" sz="1800" dirty="0" smtClean="0">
              <a:solidFill>
                <a:srgbClr val="376092"/>
              </a:solidFill>
            </a:endParaRPr>
          </a:p>
          <a:p>
            <a:endParaRPr lang="en-US" sz="1800" dirty="0" smtClean="0">
              <a:solidFill>
                <a:srgbClr val="376092"/>
              </a:solidFill>
            </a:endParaRPr>
          </a:p>
          <a:p>
            <a:r>
              <a:rPr lang="en-US" sz="1800" dirty="0" smtClean="0">
                <a:solidFill>
                  <a:srgbClr val="376092"/>
                </a:solidFill>
              </a:rPr>
              <a:t>Each loop level</a:t>
            </a:r>
            <a:br>
              <a:rPr lang="en-US" sz="1800" dirty="0" smtClean="0">
                <a:solidFill>
                  <a:srgbClr val="376092"/>
                </a:solidFill>
              </a:rPr>
            </a:br>
            <a:r>
              <a:rPr lang="en-US" sz="1800" dirty="0" smtClean="0">
                <a:solidFill>
                  <a:srgbClr val="376092"/>
                </a:solidFill>
              </a:rPr>
              <a:t>can process tens</a:t>
            </a:r>
          </a:p>
          <a:p>
            <a:r>
              <a:rPr lang="en-US" sz="1800" dirty="0" smtClean="0">
                <a:solidFill>
                  <a:srgbClr val="376092"/>
                </a:solidFill>
              </a:rPr>
              <a:t>to thousands of</a:t>
            </a:r>
            <a:br>
              <a:rPr lang="en-US" sz="1800" dirty="0" smtClean="0">
                <a:solidFill>
                  <a:srgbClr val="376092"/>
                </a:solidFill>
              </a:rPr>
            </a:br>
            <a:r>
              <a:rPr lang="en-US" sz="1800" dirty="0" smtClean="0">
                <a:solidFill>
                  <a:srgbClr val="376092"/>
                </a:solidFill>
              </a:rPr>
              <a:t>image files.</a:t>
            </a:r>
            <a:endParaRPr lang="en-US" sz="1800" dirty="0">
              <a:solidFill>
                <a:srgbClr val="376092"/>
              </a:solidFill>
            </a:endParaRPr>
          </a:p>
        </p:txBody>
      </p:sp>
      <p:pic>
        <p:nvPicPr>
          <p:cNvPr id="119" name="Picture 118" descr="markedGrid.gif"/>
          <p:cNvPicPr>
            <a:picLocks noChangeAspect="1"/>
          </p:cNvPicPr>
          <p:nvPr/>
        </p:nvPicPr>
        <p:blipFill>
          <a:blip r:embed="rId5"/>
          <a:stretch>
            <a:fillRect/>
          </a:stretch>
        </p:blipFill>
        <p:spPr>
          <a:xfrm>
            <a:off x="-441690" y="5238750"/>
            <a:ext cx="2913694" cy="1619250"/>
          </a:xfrm>
          <a:prstGeom prst="rect">
            <a:avLst/>
          </a:prstGeom>
        </p:spPr>
      </p:pic>
      <p:cxnSp>
        <p:nvCxnSpPr>
          <p:cNvPr id="124" name="Straight Arrow Connector 123"/>
          <p:cNvCxnSpPr>
            <a:stCxn id="44" idx="2"/>
            <a:endCxn id="27" idx="3"/>
          </p:cNvCxnSpPr>
          <p:nvPr/>
        </p:nvCxnSpPr>
        <p:spPr>
          <a:xfrm rot="5400000">
            <a:off x="6572250" y="2152650"/>
            <a:ext cx="495300" cy="2743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AutoShape 3"/>
          <p:cNvSpPr>
            <a:spLocks noChangeArrowheads="1"/>
          </p:cNvSpPr>
          <p:nvPr/>
        </p:nvSpPr>
        <p:spPr bwMode="auto">
          <a:xfrm>
            <a:off x="457200" y="2514600"/>
            <a:ext cx="5296726" cy="2962382"/>
          </a:xfrm>
          <a:prstGeom prst="roundRect">
            <a:avLst>
              <a:gd name="adj" fmla="val 16667"/>
            </a:avLst>
          </a:prstGeom>
          <a:solidFill>
            <a:srgbClr val="FFFFFF"/>
          </a:solidFill>
          <a:ln w="25400">
            <a:solidFill>
              <a:srgbClr val="000000"/>
            </a:solidFill>
            <a:miter lim="800000"/>
            <a:headEnd/>
            <a:tailEnd/>
          </a:ln>
        </p:spPr>
        <p:txBody>
          <a:bodyPr wrap="none" lIns="90000" tIns="46800" rIns="90000" bIns="46800">
            <a:prstTxWarp prst="textNoShape">
              <a:avLst/>
            </a:prstTxWarp>
          </a:bodyPr>
          <a:lstStyle/>
          <a:p>
            <a:pP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dirty="0" smtClean="0">
              <a:solidFill>
                <a:srgbClr val="000000"/>
              </a:solidFill>
              <a:latin typeface="Verdana" charset="0"/>
              <a:ea typeface="Arial" charset="0"/>
              <a:cs typeface="Arial" charset="0"/>
            </a:endParaRPr>
          </a:p>
          <a:p>
            <a:pP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dirty="0" smtClean="0">
              <a:solidFill>
                <a:srgbClr val="000000"/>
              </a:solidFill>
              <a:latin typeface="Verdana" charset="0"/>
              <a:ea typeface="Arial" charset="0"/>
              <a:cs typeface="Arial" charset="0"/>
            </a:endParaRPr>
          </a:p>
          <a:p>
            <a:pP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dirty="0" smtClean="0">
              <a:solidFill>
                <a:srgbClr val="000000"/>
              </a:solidFill>
              <a:latin typeface="Verdana" charset="0"/>
              <a:ea typeface="Arial" charset="0"/>
              <a:cs typeface="Arial" charset="0"/>
            </a:endParaRPr>
          </a:p>
          <a:p>
            <a:pP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dirty="0" smtClean="0">
              <a:solidFill>
                <a:srgbClr val="000000"/>
              </a:solidFill>
              <a:latin typeface="Verdana" charset="0"/>
              <a:ea typeface="Arial" charset="0"/>
              <a:cs typeface="Arial" charset="0"/>
            </a:endParaRPr>
          </a:p>
          <a:p>
            <a:pP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dirty="0" smtClean="0">
              <a:solidFill>
                <a:srgbClr val="000000"/>
              </a:solidFill>
              <a:latin typeface="Verdana" charset="0"/>
              <a:ea typeface="Arial" charset="0"/>
              <a:cs typeface="Arial" charset="0"/>
            </a:endParaRPr>
          </a:p>
          <a:p>
            <a:pP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dirty="0" smtClean="0">
              <a:solidFill>
                <a:srgbClr val="000000"/>
              </a:solidFill>
              <a:latin typeface="Verdana" charset="0"/>
              <a:ea typeface="Arial" charset="0"/>
              <a:cs typeface="Arial" charset="0"/>
            </a:endParaRPr>
          </a:p>
          <a:p>
            <a:pP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dirty="0" smtClean="0">
              <a:solidFill>
                <a:srgbClr val="000000"/>
              </a:solidFill>
              <a:latin typeface="Verdana" charset="0"/>
              <a:ea typeface="Arial" charset="0"/>
              <a:cs typeface="Arial" charset="0"/>
            </a:endParaRPr>
          </a:p>
          <a:p>
            <a:pP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dirty="0" smtClean="0">
              <a:solidFill>
                <a:srgbClr val="000000"/>
              </a:solidFill>
              <a:latin typeface="Verdana" charset="0"/>
              <a:ea typeface="Arial" charset="0"/>
              <a:cs typeface="Arial" charset="0"/>
            </a:endParaRPr>
          </a:p>
          <a:p>
            <a:pP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dirty="0" smtClean="0">
              <a:solidFill>
                <a:srgbClr val="000000"/>
              </a:solidFill>
              <a:latin typeface="Verdana" charset="0"/>
              <a:ea typeface="Arial" charset="0"/>
              <a:cs typeface="Arial" charset="0"/>
            </a:endParaRPr>
          </a:p>
          <a:p>
            <a:pP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dirty="0" smtClean="0">
              <a:solidFill>
                <a:srgbClr val="000000"/>
              </a:solidFill>
              <a:latin typeface="Verdana" charset="0"/>
              <a:ea typeface="Arial" charset="0"/>
              <a:cs typeface="Arial" charset="0"/>
            </a:endParaRPr>
          </a:p>
          <a:p>
            <a:pP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smtClean="0">
                <a:solidFill>
                  <a:srgbClr val="000000"/>
                </a:solidFill>
                <a:latin typeface="Verdana" charset="0"/>
                <a:ea typeface="Arial" charset="0"/>
                <a:cs typeface="Arial" charset="0"/>
              </a:rPr>
              <a:t>S</a:t>
            </a:r>
            <a:r>
              <a:rPr lang="en-GB" sz="1600" dirty="0" err="1" smtClean="0">
                <a:solidFill>
                  <a:srgbClr val="000000"/>
                </a:solidFill>
                <a:latin typeface="Verdana" charset="0"/>
                <a:ea typeface="Arial" charset="0"/>
                <a:cs typeface="Arial" charset="0"/>
              </a:rPr>
              <a:t>ubmit</a:t>
            </a:r>
            <a:r>
              <a:rPr lang="en-GB" sz="1600" dirty="0" smtClean="0">
                <a:solidFill>
                  <a:srgbClr val="000000"/>
                </a:solidFill>
                <a:latin typeface="Verdana" charset="0"/>
                <a:ea typeface="Arial" charset="0"/>
                <a:cs typeface="Arial" charset="0"/>
              </a:rPr>
              <a:t> </a:t>
            </a:r>
            <a:r>
              <a:rPr lang="en-US" sz="1600" dirty="0" err="1" smtClean="0">
                <a:solidFill>
                  <a:srgbClr val="000000"/>
                </a:solidFill>
                <a:latin typeface="Verdana" charset="0"/>
                <a:ea typeface="Arial" charset="0"/>
                <a:cs typeface="Arial" charset="0"/>
              </a:rPr>
              <a:t>h</a:t>
            </a:r>
            <a:r>
              <a:rPr lang="en-GB" sz="1600" dirty="0" err="1" smtClean="0">
                <a:solidFill>
                  <a:srgbClr val="000000"/>
                </a:solidFill>
                <a:latin typeface="Verdana" charset="0"/>
                <a:ea typeface="Arial" charset="0"/>
                <a:cs typeface="Arial" charset="0"/>
              </a:rPr>
              <a:t>ost</a:t>
            </a:r>
            <a:r>
              <a:rPr lang="en-GB" sz="1600" dirty="0" smtClean="0">
                <a:solidFill>
                  <a:srgbClr val="000000"/>
                </a:solidFill>
                <a:latin typeface="Verdana" charset="0"/>
                <a:ea typeface="Arial" charset="0"/>
                <a:cs typeface="Arial" charset="0"/>
              </a:rPr>
              <a:t> (login node, laptop, Linux server</a:t>
            </a:r>
            <a:r>
              <a:rPr lang="en-US" sz="1600" dirty="0" smtClean="0">
                <a:solidFill>
                  <a:srgbClr val="000000"/>
                </a:solidFill>
                <a:latin typeface="Verdana" charset="0"/>
                <a:ea typeface="Arial" charset="0"/>
                <a:cs typeface="Arial" charset="0"/>
              </a:rPr>
              <a:t>)</a:t>
            </a:r>
            <a:endParaRPr lang="en-GB" sz="1600" dirty="0">
              <a:solidFill>
                <a:srgbClr val="000000"/>
              </a:solidFill>
              <a:latin typeface="Verdana" charset="0"/>
              <a:ea typeface="Arial" charset="0"/>
              <a:cs typeface="Arial" charset="0"/>
            </a:endParaRPr>
          </a:p>
        </p:txBody>
      </p:sp>
      <p:sp>
        <p:nvSpPr>
          <p:cNvPr id="61445" name="AutoShape 3"/>
          <p:cNvSpPr>
            <a:spLocks noChangeArrowheads="1"/>
          </p:cNvSpPr>
          <p:nvPr/>
        </p:nvSpPr>
        <p:spPr bwMode="auto">
          <a:xfrm>
            <a:off x="2514600" y="3200400"/>
            <a:ext cx="2209799" cy="1057382"/>
          </a:xfrm>
          <a:prstGeom prst="roundRect">
            <a:avLst>
              <a:gd name="adj" fmla="val 16667"/>
            </a:avLst>
          </a:prstGeom>
          <a:solidFill>
            <a:srgbClr val="FFFFFF"/>
          </a:solidFill>
          <a:ln w="25400">
            <a:solidFill>
              <a:srgbClr val="000000"/>
            </a:solidFill>
            <a:miter lim="800000"/>
            <a:headEnd/>
            <a:tailEnd/>
          </a:ln>
        </p:spPr>
        <p:txBody>
          <a:bodyPr wrap="none" lIns="90000" tIns="46800" rIns="90000" bIns="46800" anchor="b" anchorCtr="1">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dirty="0">
              <a:solidFill>
                <a:srgbClr val="000000"/>
              </a:solidFill>
              <a:latin typeface="Verdana" charset="0"/>
              <a:ea typeface="Arial" charset="0"/>
              <a:cs typeface="Arial" charset="0"/>
            </a:endParaRPr>
          </a:p>
        </p:txBody>
      </p:sp>
      <p:sp>
        <p:nvSpPr>
          <p:cNvPr id="61488" name="AutoShape 25"/>
          <p:cNvSpPr>
            <a:spLocks noChangeArrowheads="1"/>
          </p:cNvSpPr>
          <p:nvPr/>
        </p:nvSpPr>
        <p:spPr bwMode="auto">
          <a:xfrm>
            <a:off x="2712355" y="1023135"/>
            <a:ext cx="1785855" cy="986319"/>
          </a:xfrm>
          <a:prstGeom prst="can">
            <a:avLst>
              <a:gd name="adj" fmla="val 25000"/>
            </a:avLst>
          </a:prstGeom>
          <a:solidFill>
            <a:srgbClr val="FFFFFF"/>
          </a:solidFill>
          <a:ln w="25400">
            <a:solidFill>
              <a:srgbClr val="000000"/>
            </a:solidFill>
            <a:miter lim="800000"/>
            <a:headEnd/>
            <a:tailEnd/>
          </a:ln>
        </p:spPr>
        <p:txBody>
          <a:bodyPr wrap="none" lIns="90000" tIns="46800" rIns="90000" bIns="46800" anchor="ctr" anchorCtr="1">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solidFill>
                  <a:srgbClr val="000000"/>
                </a:solidFill>
                <a:latin typeface="Verdana" charset="0"/>
                <a:ea typeface="Arial" charset="0"/>
                <a:cs typeface="Arial" charset="0"/>
              </a:rPr>
              <a:t>Data </a:t>
            </a:r>
            <a:r>
              <a:rPr lang="en-GB" sz="1600" dirty="0">
                <a:solidFill>
                  <a:srgbClr val="000000"/>
                </a:solidFill>
                <a:latin typeface="Verdana" charset="0"/>
                <a:ea typeface="Arial" charset="0"/>
                <a:cs typeface="Arial" charset="0"/>
              </a:rPr>
              <a:t>server</a:t>
            </a:r>
          </a:p>
        </p:txBody>
      </p:sp>
      <p:sp>
        <p:nvSpPr>
          <p:cNvPr id="61476" name="AutoShape 19"/>
          <p:cNvSpPr>
            <a:spLocks noChangeArrowheads="1"/>
          </p:cNvSpPr>
          <p:nvPr/>
        </p:nvSpPr>
        <p:spPr bwMode="auto">
          <a:xfrm>
            <a:off x="856645" y="3180709"/>
            <a:ext cx="1124556" cy="1086491"/>
          </a:xfrm>
          <a:prstGeom prst="flowChartDocument">
            <a:avLst/>
          </a:prstGeom>
          <a:solidFill>
            <a:srgbClr val="FFFFFF"/>
          </a:solidFill>
          <a:ln w="25400">
            <a:solidFill>
              <a:srgbClr val="000000"/>
            </a:solidFill>
            <a:miter lim="800000"/>
            <a:headEnd/>
            <a:tailEnd/>
          </a:ln>
        </p:spPr>
        <p:txBody>
          <a:bodyPr wrap="none" lIns="90000" tIns="46800" rIns="90000" bIns="46800" anchor="ctr" anchorCtr="1">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Verdana" charset="0"/>
                <a:ea typeface="Arial" charset="0"/>
                <a:cs typeface="Arial" charset="0"/>
              </a:rPr>
              <a:t>Swift</a:t>
            </a:r>
          </a:p>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Verdana" charset="0"/>
                <a:ea typeface="Arial" charset="0"/>
                <a:cs typeface="Arial" charset="0"/>
              </a:rPr>
              <a:t>script</a:t>
            </a:r>
            <a:endParaRPr lang="en-GB" sz="2000" dirty="0">
              <a:solidFill>
                <a:srgbClr val="000000"/>
              </a:solidFill>
              <a:latin typeface="Verdana" charset="0"/>
              <a:ea typeface="Arial" charset="0"/>
              <a:cs typeface="Arial" charset="0"/>
            </a:endParaRPr>
          </a:p>
        </p:txBody>
      </p:sp>
      <p:sp>
        <p:nvSpPr>
          <p:cNvPr id="57" name="Left-Right Arrow 56"/>
          <p:cNvSpPr/>
          <p:nvPr/>
        </p:nvSpPr>
        <p:spPr>
          <a:xfrm>
            <a:off x="4572000" y="1295400"/>
            <a:ext cx="1330637" cy="453775"/>
          </a:xfrm>
          <a:prstGeom prst="leftRightArrow">
            <a:avLst/>
          </a:prstGeom>
          <a:solidFill>
            <a:schemeClr val="bg1"/>
          </a:solidFill>
          <a:ln w="190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400" dirty="0">
              <a:solidFill>
                <a:schemeClr val="tx1"/>
              </a:solidFill>
            </a:endParaRPr>
          </a:p>
        </p:txBody>
      </p:sp>
      <p:cxnSp>
        <p:nvCxnSpPr>
          <p:cNvPr id="61456" name="AutoShape 4"/>
          <p:cNvCxnSpPr>
            <a:cxnSpLocks noChangeShapeType="1"/>
            <a:stCxn id="61445" idx="0"/>
            <a:endCxn id="61488" idx="3"/>
          </p:cNvCxnSpPr>
          <p:nvPr/>
        </p:nvCxnSpPr>
        <p:spPr bwMode="auto">
          <a:xfrm rot="16200000" flipV="1">
            <a:off x="3016919" y="2597818"/>
            <a:ext cx="1190946" cy="14217"/>
          </a:xfrm>
          <a:prstGeom prst="curvedConnector3">
            <a:avLst>
              <a:gd name="adj1" fmla="val 50000"/>
            </a:avLst>
          </a:prstGeom>
          <a:noFill/>
          <a:ln w="38100">
            <a:solidFill>
              <a:srgbClr val="4F81BD"/>
            </a:solidFill>
            <a:miter lim="800000"/>
            <a:headEnd/>
            <a:tailEnd type="triangle" w="med" len="med"/>
          </a:ln>
        </p:spPr>
      </p:cxnSp>
      <p:sp>
        <p:nvSpPr>
          <p:cNvPr id="61457" name="Line 40"/>
          <p:cNvSpPr>
            <a:spLocks noChangeShapeType="1"/>
          </p:cNvSpPr>
          <p:nvPr/>
        </p:nvSpPr>
        <p:spPr bwMode="auto">
          <a:xfrm flipV="1">
            <a:off x="1828800" y="3733800"/>
            <a:ext cx="712008" cy="0"/>
          </a:xfrm>
          <a:prstGeom prst="line">
            <a:avLst/>
          </a:prstGeom>
          <a:noFill/>
          <a:ln w="38100">
            <a:solidFill>
              <a:srgbClr val="4F81BD"/>
            </a:solidFill>
            <a:miter lim="800000"/>
            <a:headEnd/>
            <a:tailEnd type="triangle" w="med" len="med"/>
          </a:ln>
        </p:spPr>
        <p:txBody>
          <a:bodyPr>
            <a:prstTxWarp prst="textNoShape">
              <a:avLst/>
            </a:prstTxWarp>
          </a:bodyPr>
          <a:lstStyle/>
          <a:p>
            <a:endParaRPr lang="en-US"/>
          </a:p>
        </p:txBody>
      </p:sp>
      <p:grpSp>
        <p:nvGrpSpPr>
          <p:cNvPr id="2" name="Group 60"/>
          <p:cNvGrpSpPr>
            <a:grpSpLocks/>
          </p:cNvGrpSpPr>
          <p:nvPr/>
        </p:nvGrpSpPr>
        <p:grpSpPr bwMode="auto">
          <a:xfrm>
            <a:off x="6019800" y="914400"/>
            <a:ext cx="2775436" cy="4343828"/>
            <a:chOff x="6858000" y="93663"/>
            <a:chExt cx="2297113" cy="3200400"/>
          </a:xfrm>
        </p:grpSpPr>
        <p:sp>
          <p:nvSpPr>
            <p:cNvPr id="61464" name="AutoShape 3"/>
            <p:cNvSpPr>
              <a:spLocks noChangeArrowheads="1"/>
            </p:cNvSpPr>
            <p:nvPr/>
          </p:nvSpPr>
          <p:spPr bwMode="auto">
            <a:xfrm>
              <a:off x="6858000" y="93663"/>
              <a:ext cx="2133600" cy="3200400"/>
            </a:xfrm>
            <a:prstGeom prst="roundRect">
              <a:avLst>
                <a:gd name="adj" fmla="val 16667"/>
              </a:avLst>
            </a:prstGeom>
            <a:solidFill>
              <a:srgbClr val="FFFFFF"/>
            </a:solidFill>
            <a:ln w="25400">
              <a:solidFill>
                <a:srgbClr val="000000"/>
              </a:solidFill>
              <a:miter lim="800000"/>
              <a:headEnd/>
              <a:tailEnd/>
            </a:ln>
          </p:spPr>
          <p:txBody>
            <a:bodyPr wrap="none" lIns="90000" tIns="46800" rIns="90000" bIns="46800" anchor="ctr">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a:solidFill>
                  <a:srgbClr val="000000"/>
                </a:solidFill>
                <a:latin typeface="Verdana" charset="0"/>
                <a:ea typeface="Arial" charset="0"/>
                <a:cs typeface="Arial" charset="0"/>
              </a:endParaRPr>
            </a:p>
          </p:txBody>
        </p:sp>
        <p:cxnSp>
          <p:nvCxnSpPr>
            <p:cNvPr id="92" name="Straight Connector 91"/>
            <p:cNvCxnSpPr/>
            <p:nvPr/>
          </p:nvCxnSpPr>
          <p:spPr>
            <a:xfrm rot="5400000" flipH="1" flipV="1">
              <a:off x="8926513" y="2397125"/>
              <a:ext cx="455612" cy="1588"/>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61468" name="Picture 74"/>
            <p:cNvPicPr>
              <a:picLocks noChangeAspect="1" noChangeArrowheads="1"/>
            </p:cNvPicPr>
            <p:nvPr/>
          </p:nvPicPr>
          <p:blipFill>
            <a:blip r:embed="rId3"/>
            <a:srcRect r="16550"/>
            <a:stretch>
              <a:fillRect/>
            </a:stretch>
          </p:blipFill>
          <p:spPr bwMode="auto">
            <a:xfrm>
              <a:off x="6921068" y="1048074"/>
              <a:ext cx="1009081" cy="562775"/>
            </a:xfrm>
            <a:prstGeom prst="rect">
              <a:avLst/>
            </a:prstGeom>
            <a:noFill/>
            <a:ln w="9525">
              <a:noFill/>
              <a:round/>
              <a:headEnd/>
              <a:tailEnd/>
            </a:ln>
          </p:spPr>
        </p:pic>
      </p:grpSp>
      <p:sp>
        <p:nvSpPr>
          <p:cNvPr id="61462" name="Rectangle 17"/>
          <p:cNvSpPr txBox="1">
            <a:spLocks noChangeArrowheads="1"/>
          </p:cNvSpPr>
          <p:nvPr/>
        </p:nvSpPr>
        <p:spPr bwMode="auto">
          <a:xfrm>
            <a:off x="381000" y="6019799"/>
            <a:ext cx="7848600" cy="457201"/>
          </a:xfrm>
          <a:prstGeom prst="rect">
            <a:avLst/>
          </a:prstGeom>
          <a:noFill/>
          <a:ln w="9525">
            <a:noFill/>
            <a:round/>
            <a:headEnd/>
            <a:tailEnd/>
          </a:ln>
        </p:spPr>
        <p:txBody>
          <a:bodyPr lIns="90000" tIns="46800" rIns="90000" bIns="46800" anchor="b">
            <a:prstTxWarp prst="textNoShape">
              <a:avLst/>
            </a:prstTxWarp>
          </a:bodyPr>
          <a:lstStyle/>
          <a:p>
            <a:pPr algn="ct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solidFill>
                  <a:srgbClr val="376092"/>
                </a:solidFill>
                <a:latin typeface="Calibri" charset="0"/>
              </a:rPr>
              <a:t>Swift</a:t>
            </a:r>
            <a:r>
              <a:rPr lang="en-US" sz="3200" dirty="0" smtClean="0">
                <a:solidFill>
                  <a:srgbClr val="376092"/>
                </a:solidFill>
                <a:latin typeface="Calibri" charset="0"/>
              </a:rPr>
              <a:t> runs parallel scripts on cloud resources provisioned by Nimbus’s </a:t>
            </a:r>
            <a:r>
              <a:rPr lang="en-US" sz="3200" i="1" dirty="0" smtClean="0">
                <a:solidFill>
                  <a:srgbClr val="376092"/>
                </a:solidFill>
                <a:latin typeface="Calibri" charset="0"/>
              </a:rPr>
              <a:t>Phantom </a:t>
            </a:r>
            <a:r>
              <a:rPr lang="en-US" sz="3200" dirty="0" smtClean="0">
                <a:solidFill>
                  <a:srgbClr val="376092"/>
                </a:solidFill>
                <a:latin typeface="Calibri" charset="0"/>
              </a:rPr>
              <a:t>service.</a:t>
            </a:r>
            <a:endParaRPr lang="en-GB" sz="3200" dirty="0">
              <a:solidFill>
                <a:srgbClr val="FF0000"/>
              </a:solidFill>
              <a:latin typeface="Calibri" charset="0"/>
            </a:endParaRPr>
          </a:p>
        </p:txBody>
      </p:sp>
      <p:pic>
        <p:nvPicPr>
          <p:cNvPr id="65" name="Picture 64"/>
          <p:cNvPicPr>
            <a:picLocks noChangeAspect="1"/>
          </p:cNvPicPr>
          <p:nvPr/>
        </p:nvPicPr>
        <p:blipFill>
          <a:blip r:embed="rId4"/>
          <a:srcRect l="36000" t="48000" r="27000" b="24000"/>
          <a:stretch>
            <a:fillRect/>
          </a:stretch>
        </p:blipFill>
        <p:spPr>
          <a:xfrm>
            <a:off x="6324600" y="1066799"/>
            <a:ext cx="2057400" cy="1027845"/>
          </a:xfrm>
          <a:prstGeom prst="rect">
            <a:avLst/>
          </a:prstGeom>
        </p:spPr>
      </p:pic>
      <p:pic>
        <p:nvPicPr>
          <p:cNvPr id="66" name="Picture 65"/>
          <p:cNvPicPr>
            <a:picLocks noChangeAspect="1"/>
          </p:cNvPicPr>
          <p:nvPr/>
        </p:nvPicPr>
        <p:blipFill>
          <a:blip r:embed="rId5"/>
          <a:stretch>
            <a:fillRect/>
          </a:stretch>
        </p:blipFill>
        <p:spPr>
          <a:xfrm>
            <a:off x="2667000" y="3485439"/>
            <a:ext cx="1931865" cy="476961"/>
          </a:xfrm>
          <a:prstGeom prst="rect">
            <a:avLst/>
          </a:prstGeom>
        </p:spPr>
      </p:pic>
      <p:sp>
        <p:nvSpPr>
          <p:cNvPr id="69" name="Title 68"/>
          <p:cNvSpPr>
            <a:spLocks noGrp="1"/>
          </p:cNvSpPr>
          <p:nvPr>
            <p:ph type="ctrTitle"/>
          </p:nvPr>
        </p:nvSpPr>
        <p:spPr>
          <a:xfrm>
            <a:off x="152400" y="-76200"/>
            <a:ext cx="9067800" cy="838200"/>
          </a:xfrm>
        </p:spPr>
        <p:txBody>
          <a:bodyPr>
            <a:normAutofit/>
          </a:bodyPr>
          <a:lstStyle/>
          <a:p>
            <a:r>
              <a:rPr lang="en-US" dirty="0" smtClean="0"/>
              <a:t>Solution:  Swift parallel distributed scripting</a:t>
            </a:r>
            <a:endParaRPr lang="en-US" dirty="0"/>
          </a:p>
        </p:txBody>
      </p:sp>
      <p:sp>
        <p:nvSpPr>
          <p:cNvPr id="61449" name="Line 39"/>
          <p:cNvSpPr>
            <a:spLocks noChangeShapeType="1"/>
          </p:cNvSpPr>
          <p:nvPr/>
        </p:nvSpPr>
        <p:spPr bwMode="auto">
          <a:xfrm>
            <a:off x="4724400" y="3733800"/>
            <a:ext cx="838199" cy="533401"/>
          </a:xfrm>
          <a:prstGeom prst="line">
            <a:avLst/>
          </a:prstGeom>
          <a:noFill/>
          <a:ln w="38100">
            <a:solidFill>
              <a:srgbClr val="4F81BD"/>
            </a:solidFill>
            <a:miter lim="800000"/>
            <a:headEnd type="triangle" w="med" len="med"/>
            <a:tailEnd type="triangle" w="med" len="med"/>
          </a:ln>
        </p:spPr>
        <p:txBody>
          <a:bodyPr>
            <a:prstTxWarp prst="textNoShape">
              <a:avLst/>
            </a:prstTxWarp>
          </a:bodyPr>
          <a:lstStyle/>
          <a:p>
            <a:endParaRPr lang="en-US"/>
          </a:p>
        </p:txBody>
      </p:sp>
      <p:sp>
        <p:nvSpPr>
          <p:cNvPr id="61450" name="Line 40"/>
          <p:cNvSpPr>
            <a:spLocks noChangeShapeType="1"/>
          </p:cNvSpPr>
          <p:nvPr/>
        </p:nvSpPr>
        <p:spPr bwMode="auto">
          <a:xfrm flipV="1">
            <a:off x="4953000" y="2133598"/>
            <a:ext cx="1371600" cy="1371602"/>
          </a:xfrm>
          <a:prstGeom prst="line">
            <a:avLst/>
          </a:prstGeom>
          <a:noFill/>
          <a:ln w="38100">
            <a:solidFill>
              <a:srgbClr val="4F81BD"/>
            </a:solidFill>
            <a:miter lim="800000"/>
            <a:headEnd type="triangle" w="med" len="med"/>
            <a:tailEnd type="triangle" w="med" len="med"/>
          </a:ln>
        </p:spPr>
        <p:txBody>
          <a:bodyPr>
            <a:prstTxWarp prst="textNoShape">
              <a:avLst/>
            </a:prstTxWarp>
          </a:bodyPr>
          <a:lstStyle/>
          <a:p>
            <a:endParaRPr lang="en-US"/>
          </a:p>
        </p:txBody>
      </p:sp>
      <p:sp>
        <p:nvSpPr>
          <p:cNvPr id="24" name="Cloud 23"/>
          <p:cNvSpPr/>
          <p:nvPr/>
        </p:nvSpPr>
        <p:spPr bwMode="auto">
          <a:xfrm>
            <a:off x="6096000" y="3048000"/>
            <a:ext cx="2286000" cy="1600200"/>
          </a:xfrm>
          <a:prstGeom prst="cloud">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600" dirty="0" smtClean="0">
                <a:solidFill>
                  <a:schemeClr val="tx2"/>
                </a:solidFill>
              </a:rPr>
              <a:t>Clouds:</a:t>
            </a:r>
          </a:p>
          <a:p>
            <a:pPr algn="ctr">
              <a:defRPr/>
            </a:pPr>
            <a:r>
              <a:rPr lang="en-US" sz="1600" dirty="0" smtClean="0">
                <a:solidFill>
                  <a:schemeClr val="tx2"/>
                </a:solidFill>
              </a:rPr>
              <a:t>Amazon EC2,</a:t>
            </a:r>
            <a:br>
              <a:rPr lang="en-US" sz="1600" dirty="0" smtClean="0">
                <a:solidFill>
                  <a:schemeClr val="tx2"/>
                </a:solidFill>
              </a:rPr>
            </a:br>
            <a:r>
              <a:rPr lang="en-US" sz="1600" dirty="0" smtClean="0">
                <a:solidFill>
                  <a:schemeClr val="tx2"/>
                </a:solidFill>
              </a:rPr>
              <a:t>NSF </a:t>
            </a:r>
            <a:r>
              <a:rPr lang="en-US" sz="1600" dirty="0" err="1" smtClean="0">
                <a:solidFill>
                  <a:schemeClr val="tx2"/>
                </a:solidFill>
              </a:rPr>
              <a:t>FutureGrid</a:t>
            </a:r>
            <a:r>
              <a:rPr lang="en-US" sz="1600" dirty="0" smtClean="0">
                <a:solidFill>
                  <a:schemeClr val="tx2"/>
                </a:solidFill>
              </a:rPr>
              <a:t>, Wispy, …</a:t>
            </a:r>
            <a:endParaRPr lang="en-US" sz="900" dirty="0">
              <a:solidFill>
                <a:schemeClr val="tx2"/>
              </a:solidFill>
            </a:endParaRPr>
          </a:p>
        </p:txBody>
      </p:sp>
      <p:pic>
        <p:nvPicPr>
          <p:cNvPr id="25" name="Picture 24"/>
          <p:cNvPicPr>
            <a:picLocks noChangeAspect="1"/>
          </p:cNvPicPr>
          <p:nvPr/>
        </p:nvPicPr>
        <p:blipFill>
          <a:blip r:embed="rId6">
            <a:lum bright="-15000" contrast="22000"/>
          </a:blip>
          <a:stretch>
            <a:fillRect/>
          </a:stretch>
        </p:blipFill>
        <p:spPr>
          <a:xfrm>
            <a:off x="7010400" y="2209800"/>
            <a:ext cx="1447800" cy="554477"/>
          </a:xfrm>
          <a:prstGeom prst="rect">
            <a:avLst/>
          </a:prstGeom>
        </p:spPr>
      </p:pic>
      <p:sp>
        <p:nvSpPr>
          <p:cNvPr id="26" name="AutoShape 3"/>
          <p:cNvSpPr>
            <a:spLocks noChangeArrowheads="1"/>
          </p:cNvSpPr>
          <p:nvPr/>
        </p:nvSpPr>
        <p:spPr bwMode="auto">
          <a:xfrm>
            <a:off x="4953000" y="4267200"/>
            <a:ext cx="1524000" cy="838200"/>
          </a:xfrm>
          <a:prstGeom prst="roundRect">
            <a:avLst>
              <a:gd name="adj" fmla="val 16667"/>
            </a:avLst>
          </a:prstGeom>
          <a:solidFill>
            <a:srgbClr val="FFFFFF"/>
          </a:solidFill>
          <a:ln w="25400">
            <a:solidFill>
              <a:srgbClr val="000000"/>
            </a:solidFill>
            <a:miter lim="800000"/>
            <a:headEnd/>
            <a:tailEnd/>
          </a:ln>
        </p:spPr>
        <p:txBody>
          <a:bodyPr wrap="none" lIns="90000" tIns="46800" rIns="90000" bIns="46800" anchor="ctr" anchorCtr="1">
            <a:prstTxWarp prst="textNoShape">
              <a:avLst/>
            </a:prstTxWarp>
          </a:bodyPr>
          <a:lstStyle/>
          <a:p>
            <a:pPr algn="ctr">
              <a:lnSpc>
                <a:spcPct val="100000"/>
              </a:lnSpc>
              <a:buFont typeface="Verdan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smtClean="0">
                <a:solidFill>
                  <a:srgbClr val="000000"/>
                </a:solidFill>
                <a:latin typeface="Verdana" charset="0"/>
                <a:ea typeface="Arial" charset="0"/>
                <a:cs typeface="Arial" charset="0"/>
              </a:rPr>
              <a:t>Nimbus,</a:t>
            </a:r>
            <a:br>
              <a:rPr lang="en-GB" sz="1800" dirty="0" smtClean="0">
                <a:solidFill>
                  <a:srgbClr val="000000"/>
                </a:solidFill>
                <a:latin typeface="Verdana" charset="0"/>
                <a:ea typeface="Arial" charset="0"/>
                <a:cs typeface="Arial" charset="0"/>
              </a:rPr>
            </a:br>
            <a:r>
              <a:rPr lang="en-GB" sz="1800" dirty="0" smtClean="0">
                <a:solidFill>
                  <a:srgbClr val="000000"/>
                </a:solidFill>
                <a:latin typeface="Verdana" charset="0"/>
                <a:ea typeface="Arial" charset="0"/>
                <a:cs typeface="Arial" charset="0"/>
              </a:rPr>
              <a:t>Phantom</a:t>
            </a:r>
            <a:endParaRPr lang="en-GB" sz="1800" dirty="0">
              <a:solidFill>
                <a:srgbClr val="000000"/>
              </a:solidFill>
              <a:latin typeface="Verdana" charset="0"/>
              <a:ea typeface="Arial" charset="0"/>
              <a:cs typeface="Arial" charset="0"/>
            </a:endParaRPr>
          </a:p>
        </p:txBody>
      </p:sp>
      <p:sp>
        <p:nvSpPr>
          <p:cNvPr id="27" name="Line 39"/>
          <p:cNvSpPr>
            <a:spLocks noChangeShapeType="1"/>
          </p:cNvSpPr>
          <p:nvPr/>
        </p:nvSpPr>
        <p:spPr bwMode="auto">
          <a:xfrm flipH="1">
            <a:off x="5791200" y="4038600"/>
            <a:ext cx="304800" cy="228601"/>
          </a:xfrm>
          <a:prstGeom prst="line">
            <a:avLst/>
          </a:prstGeom>
          <a:noFill/>
          <a:ln w="38100">
            <a:solidFill>
              <a:srgbClr val="4F81BD"/>
            </a:solidFill>
            <a:miter lim="800000"/>
            <a:headEnd type="triangle" w="med" len="med"/>
            <a:tailEnd type="triangle" w="med" len="med"/>
          </a:ln>
        </p:spPr>
        <p:txBody>
          <a:bodyPr>
            <a:prstTxWarp prst="textNoShape">
              <a:avLst/>
            </a:prstTxWarp>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2322" name="Rectangle 2"/>
          <p:cNvSpPr>
            <a:spLocks noGrp="1" noChangeArrowheads="1"/>
          </p:cNvSpPr>
          <p:nvPr>
            <p:ph type="ctrTitle"/>
          </p:nvPr>
        </p:nvSpPr>
        <p:spPr>
          <a:xfrm>
            <a:off x="152400" y="-76200"/>
            <a:ext cx="10439400" cy="838200"/>
          </a:xfrm>
        </p:spPr>
        <p:txBody>
          <a:bodyPr>
            <a:normAutofit/>
          </a:bodyPr>
          <a:lstStyle/>
          <a:p>
            <a:r>
              <a:rPr lang="en-US" sz="3000" dirty="0" smtClean="0"/>
              <a:t>MODIS script  in Swift: main data flow</a:t>
            </a:r>
            <a:endParaRPr lang="en-US" sz="3000" dirty="0"/>
          </a:p>
        </p:txBody>
      </p:sp>
      <p:sp>
        <p:nvSpPr>
          <p:cNvPr id="1592323" name="Rectangle 3"/>
          <p:cNvSpPr>
            <a:spLocks noChangeArrowheads="1"/>
          </p:cNvSpPr>
          <p:nvPr/>
        </p:nvSpPr>
        <p:spPr bwMode="auto">
          <a:xfrm>
            <a:off x="314325" y="845332"/>
            <a:ext cx="9286875" cy="5250668"/>
          </a:xfrm>
          <a:prstGeom prst="rect">
            <a:avLst/>
          </a:prstGeom>
          <a:noFill/>
          <a:ln w="9525">
            <a:noFill/>
            <a:miter lim="800000"/>
            <a:headEnd/>
            <a:tailEnd/>
          </a:ln>
          <a:effectLst/>
        </p:spPr>
        <p:txBody>
          <a:bodyPr wrap="square">
            <a:prstTxWarp prst="textNoShape">
              <a:avLst/>
            </a:prstTxWarp>
            <a:spAutoFit/>
          </a:bodyPr>
          <a:lstStyle/>
          <a:p>
            <a:pPr eaLnBrk="1" hangingPunct="1">
              <a:lnSpc>
                <a:spcPct val="120000"/>
              </a:lnSpc>
            </a:pPr>
            <a:r>
              <a:rPr lang="en-US" dirty="0" err="1" smtClean="0">
                <a:solidFill>
                  <a:srgbClr val="000000"/>
                </a:solidFill>
                <a:latin typeface="Courier"/>
                <a:cs typeface="Courier"/>
              </a:rPr>
              <a:t>foreach</a:t>
            </a:r>
            <a:r>
              <a:rPr lang="en-US" dirty="0" smtClean="0">
                <a:solidFill>
                  <a:srgbClr val="000000"/>
                </a:solidFill>
                <a:latin typeface="Courier"/>
                <a:cs typeface="Courier"/>
              </a:rPr>
              <a:t> </a:t>
            </a:r>
            <a:r>
              <a:rPr lang="en-US" dirty="0" err="1" smtClean="0">
                <a:solidFill>
                  <a:srgbClr val="000000"/>
                </a:solidFill>
                <a:latin typeface="Courier"/>
                <a:cs typeface="Courier"/>
              </a:rPr>
              <a:t>g,i</a:t>
            </a:r>
            <a:r>
              <a:rPr lang="en-US" dirty="0" smtClean="0">
                <a:solidFill>
                  <a:srgbClr val="000000"/>
                </a:solidFill>
                <a:latin typeface="Courier"/>
                <a:cs typeface="Courier"/>
              </a:rPr>
              <a:t> in </a:t>
            </a:r>
            <a:r>
              <a:rPr lang="en-US" dirty="0" err="1" smtClean="0">
                <a:solidFill>
                  <a:srgbClr val="000000"/>
                </a:solidFill>
                <a:latin typeface="Courier"/>
                <a:cs typeface="Courier"/>
              </a:rPr>
              <a:t>geos</a:t>
            </a:r>
            <a:r>
              <a:rPr lang="en-US" dirty="0" smtClean="0">
                <a:solidFill>
                  <a:srgbClr val="000000"/>
                </a:solidFill>
                <a:latin typeface="Courier"/>
                <a:cs typeface="Courier"/>
              </a:rPr>
              <a:t> {</a:t>
            </a:r>
          </a:p>
          <a:p>
            <a:pPr eaLnBrk="1" hangingPunct="1">
              <a:lnSpc>
                <a:spcPct val="120000"/>
              </a:lnSpc>
            </a:pPr>
            <a:r>
              <a:rPr lang="en-US" dirty="0" smtClean="0">
                <a:solidFill>
                  <a:srgbClr val="000000"/>
                </a:solidFill>
                <a:latin typeface="Courier"/>
                <a:cs typeface="Courier"/>
              </a:rPr>
              <a:t>    </a:t>
            </a:r>
            <a:r>
              <a:rPr lang="en-US" dirty="0" err="1" smtClean="0">
                <a:solidFill>
                  <a:srgbClr val="000000"/>
                </a:solidFill>
                <a:latin typeface="Courier"/>
                <a:cs typeface="Courier"/>
              </a:rPr>
              <a:t>land[i</a:t>
            </a:r>
            <a:r>
              <a:rPr lang="en-US" dirty="0" smtClean="0">
                <a:solidFill>
                  <a:srgbClr val="000000"/>
                </a:solidFill>
                <a:latin typeface="Courier"/>
                <a:cs typeface="Courier"/>
              </a:rPr>
              <a:t>] = </a:t>
            </a:r>
            <a:r>
              <a:rPr lang="en-US" b="1" dirty="0" smtClean="0">
                <a:solidFill>
                  <a:schemeClr val="accent3"/>
                </a:solidFill>
                <a:latin typeface="Courier"/>
                <a:cs typeface="Courier"/>
              </a:rPr>
              <a:t>getLandUse</a:t>
            </a:r>
            <a:r>
              <a:rPr lang="en-US" dirty="0" smtClean="0">
                <a:solidFill>
                  <a:srgbClr val="000000"/>
                </a:solidFill>
                <a:latin typeface="Courier"/>
                <a:cs typeface="Courier"/>
              </a:rPr>
              <a:t>(g,1);</a:t>
            </a:r>
          </a:p>
          <a:p>
            <a:pPr eaLnBrk="1" hangingPunct="1">
              <a:lnSpc>
                <a:spcPct val="120000"/>
              </a:lnSpc>
            </a:pPr>
            <a:r>
              <a:rPr lang="en-US" dirty="0" smtClean="0">
                <a:solidFill>
                  <a:srgbClr val="000000"/>
                </a:solidFill>
                <a:latin typeface="Courier"/>
                <a:cs typeface="Courier"/>
              </a:rPr>
              <a:t>}</a:t>
            </a:r>
          </a:p>
          <a:p>
            <a:pPr eaLnBrk="1" hangingPunct="1">
              <a:lnSpc>
                <a:spcPct val="120000"/>
              </a:lnSpc>
            </a:pPr>
            <a:r>
              <a:rPr lang="en-US" dirty="0" smtClean="0">
                <a:solidFill>
                  <a:srgbClr val="000000"/>
                </a:solidFill>
                <a:latin typeface="Courier"/>
                <a:cs typeface="Courier"/>
              </a:rPr>
              <a:t>(</a:t>
            </a:r>
            <a:r>
              <a:rPr lang="en-US" dirty="0" err="1" smtClean="0">
                <a:solidFill>
                  <a:srgbClr val="000000"/>
                </a:solidFill>
                <a:latin typeface="Courier"/>
                <a:cs typeface="Courier"/>
              </a:rPr>
              <a:t>topSelected</a:t>
            </a:r>
            <a:r>
              <a:rPr lang="en-US" dirty="0" smtClean="0">
                <a:solidFill>
                  <a:srgbClr val="000000"/>
                </a:solidFill>
                <a:latin typeface="Courier"/>
                <a:cs typeface="Courier"/>
              </a:rPr>
              <a:t>, </a:t>
            </a:r>
            <a:r>
              <a:rPr lang="en-US" dirty="0" err="1" smtClean="0">
                <a:solidFill>
                  <a:srgbClr val="000000"/>
                </a:solidFill>
                <a:latin typeface="Courier"/>
                <a:cs typeface="Courier"/>
              </a:rPr>
              <a:t>selectedTiles</a:t>
            </a:r>
            <a:r>
              <a:rPr lang="en-US" dirty="0" smtClean="0">
                <a:solidFill>
                  <a:srgbClr val="000000"/>
                </a:solidFill>
                <a:latin typeface="Courier"/>
                <a:cs typeface="Courier"/>
              </a:rPr>
              <a:t>) =</a:t>
            </a:r>
          </a:p>
          <a:p>
            <a:pPr eaLnBrk="1" hangingPunct="1">
              <a:lnSpc>
                <a:spcPct val="120000"/>
              </a:lnSpc>
            </a:pPr>
            <a:r>
              <a:rPr lang="en-US" dirty="0" smtClean="0">
                <a:solidFill>
                  <a:srgbClr val="000000"/>
                </a:solidFill>
                <a:latin typeface="Courier"/>
                <a:cs typeface="Courier"/>
              </a:rPr>
              <a:t>    </a:t>
            </a:r>
            <a:r>
              <a:rPr lang="en-US" b="1" dirty="0" err="1" smtClean="0">
                <a:solidFill>
                  <a:schemeClr val="accent6"/>
                </a:solidFill>
                <a:latin typeface="Courier"/>
                <a:cs typeface="Courier"/>
              </a:rPr>
              <a:t>analyzeLandUse</a:t>
            </a:r>
            <a:r>
              <a:rPr lang="en-US" dirty="0" err="1" smtClean="0">
                <a:solidFill>
                  <a:srgbClr val="000000"/>
                </a:solidFill>
                <a:latin typeface="Courier"/>
                <a:cs typeface="Courier"/>
              </a:rPr>
              <a:t>(land</a:t>
            </a:r>
            <a:r>
              <a:rPr lang="en-US" dirty="0" smtClean="0">
                <a:solidFill>
                  <a:srgbClr val="000000"/>
                </a:solidFill>
                <a:latin typeface="Courier"/>
                <a:cs typeface="Courier"/>
              </a:rPr>
              <a:t>, </a:t>
            </a:r>
            <a:r>
              <a:rPr lang="en-US" dirty="0" err="1" smtClean="0">
                <a:solidFill>
                  <a:srgbClr val="000000"/>
                </a:solidFill>
                <a:latin typeface="Courier"/>
                <a:cs typeface="Courier"/>
              </a:rPr>
              <a:t>landType</a:t>
            </a:r>
            <a:r>
              <a:rPr lang="en-US" dirty="0" smtClean="0">
                <a:solidFill>
                  <a:srgbClr val="000000"/>
                </a:solidFill>
                <a:latin typeface="Courier"/>
                <a:cs typeface="Courier"/>
              </a:rPr>
              <a:t>, </a:t>
            </a:r>
            <a:r>
              <a:rPr lang="en-US" dirty="0" err="1" smtClean="0">
                <a:solidFill>
                  <a:srgbClr val="000000"/>
                </a:solidFill>
                <a:latin typeface="Courier"/>
                <a:cs typeface="Courier"/>
              </a:rPr>
              <a:t>nSelect</a:t>
            </a:r>
            <a:r>
              <a:rPr lang="en-US" dirty="0" smtClean="0">
                <a:solidFill>
                  <a:srgbClr val="000000"/>
                </a:solidFill>
                <a:latin typeface="Courier"/>
                <a:cs typeface="Courier"/>
              </a:rPr>
              <a:t>);</a:t>
            </a:r>
          </a:p>
          <a:p>
            <a:pPr eaLnBrk="1" hangingPunct="1">
              <a:lnSpc>
                <a:spcPct val="120000"/>
              </a:lnSpc>
            </a:pPr>
            <a:endParaRPr lang="en-US" sz="800" dirty="0" smtClean="0">
              <a:solidFill>
                <a:srgbClr val="000000"/>
              </a:solidFill>
              <a:latin typeface="Courier"/>
              <a:cs typeface="Courier"/>
            </a:endParaRPr>
          </a:p>
          <a:p>
            <a:pPr eaLnBrk="1" hangingPunct="1">
              <a:lnSpc>
                <a:spcPct val="120000"/>
              </a:lnSpc>
            </a:pPr>
            <a:endParaRPr lang="en-US" sz="800" dirty="0" smtClean="0">
              <a:solidFill>
                <a:srgbClr val="000000"/>
              </a:solidFill>
              <a:latin typeface="Courier"/>
              <a:cs typeface="Courier"/>
            </a:endParaRPr>
          </a:p>
          <a:p>
            <a:pPr eaLnBrk="1" hangingPunct="1">
              <a:lnSpc>
                <a:spcPct val="120000"/>
              </a:lnSpc>
            </a:pPr>
            <a:r>
              <a:rPr lang="en-US" dirty="0" err="1" smtClean="0">
                <a:solidFill>
                  <a:srgbClr val="000000"/>
                </a:solidFill>
                <a:latin typeface="Courier"/>
                <a:cs typeface="Courier"/>
              </a:rPr>
              <a:t>foreach</a:t>
            </a:r>
            <a:r>
              <a:rPr lang="en-US" dirty="0" smtClean="0">
                <a:solidFill>
                  <a:srgbClr val="000000"/>
                </a:solidFill>
                <a:latin typeface="Courier"/>
                <a:cs typeface="Courier"/>
              </a:rPr>
              <a:t> </a:t>
            </a:r>
            <a:r>
              <a:rPr lang="en-US" dirty="0" err="1" smtClean="0">
                <a:solidFill>
                  <a:srgbClr val="000000"/>
                </a:solidFill>
                <a:latin typeface="Courier"/>
                <a:cs typeface="Courier"/>
              </a:rPr>
              <a:t>g</a:t>
            </a:r>
            <a:r>
              <a:rPr lang="en-US" dirty="0" smtClean="0">
                <a:solidFill>
                  <a:srgbClr val="000000"/>
                </a:solidFill>
                <a:latin typeface="Courier"/>
                <a:cs typeface="Courier"/>
              </a:rPr>
              <a:t>, </a:t>
            </a:r>
            <a:r>
              <a:rPr lang="en-US" dirty="0" err="1" smtClean="0">
                <a:solidFill>
                  <a:srgbClr val="000000"/>
                </a:solidFill>
                <a:latin typeface="Courier"/>
                <a:cs typeface="Courier"/>
              </a:rPr>
              <a:t>i</a:t>
            </a:r>
            <a:r>
              <a:rPr lang="en-US" dirty="0" smtClean="0">
                <a:solidFill>
                  <a:srgbClr val="000000"/>
                </a:solidFill>
                <a:latin typeface="Courier"/>
                <a:cs typeface="Courier"/>
              </a:rPr>
              <a:t> in </a:t>
            </a:r>
            <a:r>
              <a:rPr lang="en-US" dirty="0" err="1" smtClean="0">
                <a:solidFill>
                  <a:srgbClr val="000000"/>
                </a:solidFill>
                <a:latin typeface="Courier"/>
                <a:cs typeface="Courier"/>
              </a:rPr>
              <a:t>geos</a:t>
            </a:r>
            <a:r>
              <a:rPr lang="en-US" dirty="0" smtClean="0">
                <a:solidFill>
                  <a:srgbClr val="000000"/>
                </a:solidFill>
                <a:latin typeface="Courier"/>
                <a:cs typeface="Courier"/>
              </a:rPr>
              <a:t> {</a:t>
            </a:r>
          </a:p>
          <a:p>
            <a:pPr eaLnBrk="1" hangingPunct="1">
              <a:lnSpc>
                <a:spcPct val="120000"/>
              </a:lnSpc>
            </a:pPr>
            <a:r>
              <a:rPr lang="en-US" dirty="0" smtClean="0">
                <a:solidFill>
                  <a:srgbClr val="000000"/>
                </a:solidFill>
                <a:latin typeface="Courier"/>
                <a:cs typeface="Courier"/>
              </a:rPr>
              <a:t>  </a:t>
            </a:r>
            <a:r>
              <a:rPr lang="en-US" dirty="0" err="1" smtClean="0">
                <a:solidFill>
                  <a:srgbClr val="000000"/>
                </a:solidFill>
                <a:latin typeface="Courier"/>
                <a:cs typeface="Courier"/>
              </a:rPr>
              <a:t>colorImage[i</a:t>
            </a:r>
            <a:r>
              <a:rPr lang="en-US" dirty="0" smtClean="0">
                <a:solidFill>
                  <a:srgbClr val="000000"/>
                </a:solidFill>
                <a:latin typeface="Courier"/>
                <a:cs typeface="Courier"/>
              </a:rPr>
              <a:t>] = </a:t>
            </a:r>
            <a:r>
              <a:rPr lang="en-US" b="1" dirty="0" err="1" smtClean="0">
                <a:solidFill>
                  <a:schemeClr val="accent5"/>
                </a:solidFill>
                <a:latin typeface="Courier"/>
                <a:cs typeface="Courier"/>
              </a:rPr>
              <a:t>colorMODIS</a:t>
            </a:r>
            <a:r>
              <a:rPr lang="en-US" dirty="0" err="1" smtClean="0">
                <a:solidFill>
                  <a:srgbClr val="000000"/>
                </a:solidFill>
                <a:latin typeface="Courier"/>
                <a:cs typeface="Courier"/>
              </a:rPr>
              <a:t>(g</a:t>
            </a:r>
            <a:r>
              <a:rPr lang="en-US" dirty="0" smtClean="0">
                <a:solidFill>
                  <a:srgbClr val="000000"/>
                </a:solidFill>
                <a:latin typeface="Courier"/>
                <a:cs typeface="Courier"/>
              </a:rPr>
              <a:t>);</a:t>
            </a:r>
          </a:p>
          <a:p>
            <a:pPr eaLnBrk="1" hangingPunct="1">
              <a:lnSpc>
                <a:spcPct val="120000"/>
              </a:lnSpc>
            </a:pPr>
            <a:r>
              <a:rPr lang="en-US" dirty="0" smtClean="0">
                <a:solidFill>
                  <a:srgbClr val="000000"/>
                </a:solidFill>
                <a:latin typeface="Courier"/>
                <a:cs typeface="Courier"/>
              </a:rPr>
              <a:t>}</a:t>
            </a:r>
            <a:endParaRPr lang="en-US" dirty="0" smtClean="0">
              <a:solidFill>
                <a:srgbClr val="000000"/>
              </a:solidFill>
              <a:latin typeface="Courier"/>
              <a:cs typeface="Courier"/>
            </a:endParaRPr>
          </a:p>
          <a:p>
            <a:pPr eaLnBrk="1" hangingPunct="1">
              <a:lnSpc>
                <a:spcPct val="120000"/>
              </a:lnSpc>
            </a:pPr>
            <a:r>
              <a:rPr lang="en-US" dirty="0" err="1" smtClean="0">
                <a:solidFill>
                  <a:srgbClr val="000000"/>
                </a:solidFill>
                <a:latin typeface="Courier"/>
                <a:cs typeface="Courier"/>
              </a:rPr>
              <a:t>gridMap</a:t>
            </a:r>
            <a:r>
              <a:rPr lang="en-US" dirty="0" smtClean="0">
                <a:solidFill>
                  <a:srgbClr val="000000"/>
                </a:solidFill>
                <a:latin typeface="Courier"/>
                <a:cs typeface="Courier"/>
              </a:rPr>
              <a:t> = </a:t>
            </a:r>
            <a:r>
              <a:rPr lang="en-US" b="1" dirty="0" err="1" smtClean="0">
                <a:solidFill>
                  <a:schemeClr val="accent2"/>
                </a:solidFill>
                <a:latin typeface="Courier"/>
                <a:cs typeface="Courier"/>
              </a:rPr>
              <a:t>markMap</a:t>
            </a:r>
            <a:r>
              <a:rPr lang="en-US" dirty="0" err="1" smtClean="0">
                <a:solidFill>
                  <a:srgbClr val="000000"/>
                </a:solidFill>
                <a:latin typeface="Courier"/>
                <a:cs typeface="Courier"/>
              </a:rPr>
              <a:t>(</a:t>
            </a:r>
            <a:r>
              <a:rPr lang="en-US" dirty="0" err="1" smtClean="0">
                <a:solidFill>
                  <a:srgbClr val="000000"/>
                </a:solidFill>
                <a:latin typeface="Courier"/>
                <a:cs typeface="Courier"/>
              </a:rPr>
              <a:t>topSelected</a:t>
            </a:r>
            <a:r>
              <a:rPr lang="en-US" dirty="0" smtClean="0">
                <a:solidFill>
                  <a:srgbClr val="000000"/>
                </a:solidFill>
                <a:latin typeface="Courier"/>
                <a:cs typeface="Courier"/>
              </a:rPr>
              <a:t>)</a:t>
            </a:r>
            <a:r>
              <a:rPr lang="en-US" dirty="0" smtClean="0">
                <a:solidFill>
                  <a:srgbClr val="000000"/>
                </a:solidFill>
                <a:latin typeface="Courier"/>
                <a:cs typeface="Courier"/>
              </a:rPr>
              <a:t>;</a:t>
            </a:r>
          </a:p>
          <a:p>
            <a:pPr eaLnBrk="1" hangingPunct="1">
              <a:lnSpc>
                <a:spcPct val="120000"/>
              </a:lnSpc>
            </a:pPr>
            <a:r>
              <a:rPr lang="en-US" dirty="0" smtClean="0">
                <a:solidFill>
                  <a:srgbClr val="000000"/>
                </a:solidFill>
                <a:latin typeface="Courier"/>
                <a:cs typeface="Courier"/>
              </a:rPr>
              <a:t>montage </a:t>
            </a:r>
            <a:r>
              <a:rPr lang="en-US" dirty="0" smtClean="0">
                <a:solidFill>
                  <a:srgbClr val="000000"/>
                </a:solidFill>
                <a:latin typeface="Courier"/>
                <a:cs typeface="Courier"/>
              </a:rPr>
              <a:t>=</a:t>
            </a:r>
          </a:p>
          <a:p>
            <a:pPr eaLnBrk="1" hangingPunct="1">
              <a:lnSpc>
                <a:spcPct val="120000"/>
              </a:lnSpc>
            </a:pPr>
            <a:r>
              <a:rPr lang="en-US" dirty="0" smtClean="0">
                <a:solidFill>
                  <a:srgbClr val="000000"/>
                </a:solidFill>
                <a:latin typeface="Courier"/>
                <a:cs typeface="Courier"/>
              </a:rPr>
              <a:t>   </a:t>
            </a:r>
            <a:r>
              <a:rPr lang="en-US" b="1" dirty="0" err="1" smtClean="0">
                <a:solidFill>
                  <a:schemeClr val="bg2">
                    <a:lumMod val="50000"/>
                  </a:schemeClr>
                </a:solidFill>
                <a:latin typeface="Courier"/>
                <a:cs typeface="Courier"/>
              </a:rPr>
              <a:t>assemble</a:t>
            </a:r>
            <a:r>
              <a:rPr lang="en-US" dirty="0" err="1" smtClean="0">
                <a:solidFill>
                  <a:srgbClr val="000000"/>
                </a:solidFill>
                <a:latin typeface="Courier"/>
                <a:cs typeface="Courier"/>
              </a:rPr>
              <a:t>(selectedTiles,colorImage,webDir</a:t>
            </a:r>
            <a:r>
              <a:rPr lang="en-US" dirty="0" smtClean="0">
                <a:solidFill>
                  <a:srgbClr val="000000"/>
                </a:solidFill>
                <a:latin typeface="Courier"/>
                <a:cs typeface="Courier"/>
              </a:rPr>
              <a: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
            <a:ext cx="8915400" cy="838200"/>
          </a:xfrm>
        </p:spPr>
        <p:txBody>
          <a:bodyPr>
            <a:normAutofit/>
          </a:bodyPr>
          <a:lstStyle/>
          <a:p>
            <a:r>
              <a:rPr lang="en-US" dirty="0" smtClean="0"/>
              <a:t>Demo of Nimbus-Phantom-Swift on </a:t>
            </a:r>
            <a:r>
              <a:rPr lang="en-US" dirty="0" err="1" smtClean="0"/>
              <a:t>FutureGrid</a:t>
            </a:r>
            <a:endParaRPr lang="en-US" dirty="0"/>
          </a:p>
        </p:txBody>
      </p:sp>
      <p:sp>
        <p:nvSpPr>
          <p:cNvPr id="3" name="Content Placeholder 2"/>
          <p:cNvSpPr>
            <a:spLocks noGrp="1"/>
          </p:cNvSpPr>
          <p:nvPr>
            <p:ph sz="quarter" idx="10"/>
          </p:nvPr>
        </p:nvSpPr>
        <p:spPr>
          <a:xfrm>
            <a:off x="228600" y="914400"/>
            <a:ext cx="8553450" cy="5257800"/>
          </a:xfrm>
          <a:solidFill>
            <a:schemeClr val="bg1"/>
          </a:solidFill>
        </p:spPr>
        <p:txBody>
          <a:bodyPr>
            <a:noAutofit/>
          </a:bodyPr>
          <a:lstStyle/>
          <a:p>
            <a:r>
              <a:rPr lang="en-US" sz="2000" dirty="0" smtClean="0"/>
              <a:t>User provisions 5 nodes with Phantom</a:t>
            </a:r>
          </a:p>
          <a:p>
            <a:pPr lvl="1"/>
            <a:r>
              <a:rPr lang="en-US" sz="2000" dirty="0" smtClean="0"/>
              <a:t>Phantom starts 5 </a:t>
            </a:r>
            <a:r>
              <a:rPr lang="en-US" sz="2000" dirty="0" err="1" smtClean="0"/>
              <a:t>VMs</a:t>
            </a:r>
            <a:endParaRPr lang="en-US" sz="2000" dirty="0" smtClean="0"/>
          </a:p>
          <a:p>
            <a:pPr lvl="1"/>
            <a:r>
              <a:rPr lang="en-US" sz="2000" dirty="0" smtClean="0"/>
              <a:t>Swift worker agents in </a:t>
            </a:r>
            <a:r>
              <a:rPr lang="en-US" sz="2000" dirty="0" err="1" smtClean="0"/>
              <a:t>VMs</a:t>
            </a:r>
            <a:r>
              <a:rPr lang="en-US" sz="2000" dirty="0" smtClean="0"/>
              <a:t> contact Swift coaster service to request work</a:t>
            </a:r>
          </a:p>
          <a:p>
            <a:r>
              <a:rPr lang="en-US" sz="2000" dirty="0" smtClean="0"/>
              <a:t>Start Swift application script “MODIS”</a:t>
            </a:r>
          </a:p>
          <a:p>
            <a:pPr lvl="1"/>
            <a:r>
              <a:rPr lang="en-US" sz="2000" dirty="0" smtClean="0"/>
              <a:t>Swift places application jobs on free workers</a:t>
            </a:r>
          </a:p>
          <a:p>
            <a:pPr lvl="1"/>
            <a:r>
              <a:rPr lang="en-US" sz="2000" dirty="0" smtClean="0"/>
              <a:t>Workers pull input data, run app, push output data</a:t>
            </a:r>
          </a:p>
          <a:p>
            <a:r>
              <a:rPr lang="en-US" sz="2000" dirty="0" smtClean="0"/>
              <a:t>3 nodes fail and shut down</a:t>
            </a:r>
          </a:p>
          <a:p>
            <a:pPr lvl="1"/>
            <a:r>
              <a:rPr lang="en-US" sz="2000" dirty="0" smtClean="0"/>
              <a:t>Jobs in progress fail, Swift retries</a:t>
            </a:r>
          </a:p>
          <a:p>
            <a:r>
              <a:rPr lang="en-US" sz="2000" dirty="0" smtClean="0"/>
              <a:t>User can add more nodes with phantom</a:t>
            </a:r>
          </a:p>
          <a:p>
            <a:pPr lvl="1"/>
            <a:r>
              <a:rPr lang="en-US" sz="2000" dirty="0" smtClean="0"/>
              <a:t>User asks Phantom to increase node allocation to 12</a:t>
            </a:r>
          </a:p>
          <a:p>
            <a:pPr lvl="1"/>
            <a:r>
              <a:rPr lang="en-US" sz="2000" dirty="0" smtClean="0"/>
              <a:t>Swift worker agents register, pick up new workers, runs more in parallel</a:t>
            </a:r>
          </a:p>
          <a:p>
            <a:r>
              <a:rPr lang="en-US" sz="2000" dirty="0" smtClean="0"/>
              <a:t>Workload completes</a:t>
            </a:r>
          </a:p>
          <a:p>
            <a:pPr lvl="1"/>
            <a:r>
              <a:rPr lang="en-US" sz="2000" dirty="0" smtClean="0"/>
              <a:t>Science results are available on output data server</a:t>
            </a:r>
          </a:p>
          <a:p>
            <a:pPr lvl="1"/>
            <a:r>
              <a:rPr lang="en-US" sz="2000" dirty="0" smtClean="0"/>
              <a:t>Worker infrastructure is available for new workloads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8915400" cy="838200"/>
          </a:xfrm>
        </p:spPr>
        <p:txBody>
          <a:bodyPr>
            <a:normAutofit/>
          </a:bodyPr>
          <a:lstStyle/>
          <a:p>
            <a:r>
              <a:rPr lang="en-US" dirty="0" smtClean="0"/>
              <a:t>Swift and Phantom provide fault tolerance</a:t>
            </a:r>
            <a:endParaRPr lang="en-US" dirty="0"/>
          </a:p>
        </p:txBody>
      </p:sp>
      <p:sp>
        <p:nvSpPr>
          <p:cNvPr id="3" name="Content Placeholder 2"/>
          <p:cNvSpPr>
            <a:spLocks noGrp="1"/>
          </p:cNvSpPr>
          <p:nvPr>
            <p:ph sz="quarter" idx="10"/>
          </p:nvPr>
        </p:nvSpPr>
        <p:spPr/>
        <p:txBody>
          <a:bodyPr>
            <a:normAutofit fontScale="77500" lnSpcReduction="20000"/>
          </a:bodyPr>
          <a:lstStyle/>
          <a:p>
            <a:r>
              <a:rPr lang="en-US" dirty="0" smtClean="0"/>
              <a:t>Phantom detects downed nodes and re-provisions</a:t>
            </a:r>
          </a:p>
          <a:p>
            <a:r>
              <a:rPr lang="en-US" dirty="0" smtClean="0"/>
              <a:t>Swift can retry jobs</a:t>
            </a:r>
          </a:p>
          <a:p>
            <a:pPr lvl="1"/>
            <a:r>
              <a:rPr lang="en-US" dirty="0" smtClean="0"/>
              <a:t>Up to a user specified limit</a:t>
            </a:r>
          </a:p>
          <a:p>
            <a:pPr lvl="1"/>
            <a:r>
              <a:rPr lang="en-US" dirty="0" smtClean="0"/>
              <a:t>Can stop on first unrecoverable failure, or continue till no more work can be done</a:t>
            </a:r>
          </a:p>
          <a:p>
            <a:pPr lvl="1"/>
            <a:r>
              <a:rPr lang="en-US" dirty="0" smtClean="0"/>
              <a:t>Very effective, since Swift can break workflow into many separate scheduler jobs, hence smaller failure units</a:t>
            </a:r>
          </a:p>
          <a:p>
            <a:r>
              <a:rPr lang="en-US" dirty="0" smtClean="0"/>
              <a:t>Swift can replicate jobs</a:t>
            </a:r>
          </a:p>
          <a:p>
            <a:pPr lvl="1"/>
            <a:r>
              <a:rPr lang="en-US" dirty="0" smtClean="0"/>
              <a:t>If jobs don’t complete in a designated time window, Swift can send copies of the job to other sites or systems</a:t>
            </a:r>
          </a:p>
          <a:p>
            <a:pPr lvl="1"/>
            <a:r>
              <a:rPr lang="en-US" dirty="0" smtClean="0"/>
              <a:t>The first copy to succeed is used, other copies are removed</a:t>
            </a:r>
          </a:p>
          <a:p>
            <a:r>
              <a:rPr lang="en-US" dirty="0" smtClean="0"/>
              <a:t>Each app() job can define “failure”</a:t>
            </a:r>
          </a:p>
          <a:p>
            <a:pPr lvl="1"/>
            <a:r>
              <a:rPr lang="en-US" dirty="0" smtClean="0"/>
              <a:t>Typically non-zero return code</a:t>
            </a:r>
          </a:p>
          <a:p>
            <a:pPr lvl="1"/>
            <a:r>
              <a:rPr lang="en-US" dirty="0" smtClean="0"/>
              <a:t>Wrapper scripts can decide to mask app() failures and pass back data/logs about errors instead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2322" name="Rectangle 2"/>
          <p:cNvSpPr>
            <a:spLocks noGrp="1" noChangeArrowheads="1"/>
          </p:cNvSpPr>
          <p:nvPr>
            <p:ph type="ctrTitle"/>
          </p:nvPr>
        </p:nvSpPr>
        <p:spPr>
          <a:xfrm>
            <a:off x="152400" y="-76200"/>
            <a:ext cx="10439400" cy="838200"/>
          </a:xfrm>
        </p:spPr>
        <p:txBody>
          <a:bodyPr>
            <a:normAutofit/>
          </a:bodyPr>
          <a:lstStyle/>
          <a:p>
            <a:r>
              <a:rPr lang="en-US" sz="3000" dirty="0" smtClean="0"/>
              <a:t>5 </a:t>
            </a:r>
            <a:r>
              <a:rPr lang="en-US" sz="3000" dirty="0" err="1" smtClean="0"/>
              <a:t>VMs</a:t>
            </a:r>
            <a:r>
              <a:rPr lang="en-US" sz="3000" dirty="0" smtClean="0"/>
              <a:t> started by Phantom on </a:t>
            </a:r>
            <a:r>
              <a:rPr lang="en-US" sz="3000" dirty="0" err="1" smtClean="0"/>
              <a:t>FutureGrid</a:t>
            </a:r>
            <a:endParaRPr lang="en-US" sz="3000" dirty="0"/>
          </a:p>
        </p:txBody>
      </p:sp>
      <p:pic>
        <p:nvPicPr>
          <p:cNvPr id="4" name="Picture 3" descr="phantom-run.png"/>
          <p:cNvPicPr>
            <a:picLocks noChangeAspect="1"/>
          </p:cNvPicPr>
          <p:nvPr/>
        </p:nvPicPr>
        <p:blipFill>
          <a:blip r:embed="rId3"/>
          <a:stretch>
            <a:fillRect/>
          </a:stretch>
        </p:blipFill>
        <p:spPr>
          <a:xfrm>
            <a:off x="1371599" y="739204"/>
            <a:ext cx="7280329" cy="6118795"/>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_Swift.SciDACReview.figures.v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39877</TotalTime>
  <Words>3643</Words>
  <Application>Microsoft Macintosh PowerPoint</Application>
  <PresentationFormat>On-screen Show (4:3)</PresentationFormat>
  <Paragraphs>374</Paragraphs>
  <Slides>32</Slides>
  <Notes>30</Notes>
  <HiddenSlides>0</HiddenSlides>
  <MMClips>0</MMClips>
  <ScaleCrop>false</ScaleCrop>
  <HeadingPairs>
    <vt:vector size="6" baseType="variant">
      <vt:variant>
        <vt:lpstr>Design Template</vt:lpstr>
      </vt:variant>
      <vt:variant>
        <vt:i4>1</vt:i4>
      </vt:variant>
      <vt:variant>
        <vt:lpstr>Slide Titles</vt:lpstr>
      </vt:variant>
      <vt:variant>
        <vt:i4>32</vt:i4>
      </vt:variant>
      <vt:variant>
        <vt:lpstr>Custom Shows</vt:lpstr>
      </vt:variant>
      <vt:variant>
        <vt:i4>1</vt:i4>
      </vt:variant>
    </vt:vector>
  </HeadingPairs>
  <TitlesOfParts>
    <vt:vector size="34" baseType="lpstr">
      <vt:lpstr>2_Swift.SciDACReview.figures.v15</vt:lpstr>
      <vt:lpstr>Slide 1</vt:lpstr>
      <vt:lpstr>Context</vt:lpstr>
      <vt:lpstr>Example – MODIS satellite image processing</vt:lpstr>
      <vt:lpstr>Goal: Run MODIS processing pipeline in cloud</vt:lpstr>
      <vt:lpstr>Solution:  Swift parallel distributed scripting</vt:lpstr>
      <vt:lpstr>MODIS script  in Swift: main data flow</vt:lpstr>
      <vt:lpstr>Demo of Nimbus-Phantom-Swift on FutureGrid</vt:lpstr>
      <vt:lpstr>Swift and Phantom provide fault tolerance</vt:lpstr>
      <vt:lpstr>5 VMs started by Phantom on FutureGrid</vt:lpstr>
      <vt:lpstr>03:20</vt:lpstr>
      <vt:lpstr>Phantom: 3 VMs failed “unexpectedly” </vt:lpstr>
      <vt:lpstr>04:39: 2 jobs active after 3 VMs failed</vt:lpstr>
      <vt:lpstr>07:37 Phantom restarts failed VMs: 5 jobs active again</vt:lpstr>
      <vt:lpstr>08:42 Swift application status</vt:lpstr>
      <vt:lpstr>08:46 Swift job status</vt:lpstr>
      <vt:lpstr>09:01 Swift status overview plot</vt:lpstr>
      <vt:lpstr>09:08 Swift status – active script lines</vt:lpstr>
      <vt:lpstr>13:04 Ouput dataset: ls –l of files returned from cloud</vt:lpstr>
      <vt:lpstr>Phantom: add more resources</vt:lpstr>
      <vt:lpstr>17:59 Increased resources to 12 nodes with Phantom</vt:lpstr>
      <vt:lpstr>24:17  &gt;90% completed </vt:lpstr>
      <vt:lpstr>27:18 Done!</vt:lpstr>
      <vt:lpstr>Supplementary slides</vt:lpstr>
      <vt:lpstr>MODIS script: declare data and external science apps</vt:lpstr>
      <vt:lpstr>MODIS script: compute land use and max usage</vt:lpstr>
      <vt:lpstr>MODIS script: render data to display</vt:lpstr>
      <vt:lpstr>Runtime to execute Swift apps in the Cloud</vt:lpstr>
      <vt:lpstr>Examples of other Swift many-task applications</vt:lpstr>
      <vt:lpstr>Summary</vt:lpstr>
      <vt:lpstr>Slide 30</vt:lpstr>
      <vt:lpstr>Slide 31</vt:lpstr>
      <vt:lpstr>Acknowledgments</vt:lpstr>
      <vt:lpstr>Swift Apps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_x000e_</dc:title>
  <dc:creator>Robert Grossman</dc:creator>
  <cp:lastModifiedBy>Michael Wilde</cp:lastModifiedBy>
  <cp:revision>307</cp:revision>
  <cp:lastPrinted>2011-07-28T15:08:51Z</cp:lastPrinted>
  <dcterms:created xsi:type="dcterms:W3CDTF">2012-07-16T20:35:48Z</dcterms:created>
  <dcterms:modified xsi:type="dcterms:W3CDTF">2012-07-16T21:44:08Z</dcterms:modified>
</cp:coreProperties>
</file>